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0" r:id="rId1"/>
  </p:sldMasterIdLst>
  <p:notesMasterIdLst>
    <p:notesMasterId r:id="rId3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3" r:id="rId15"/>
    <p:sldId id="274" r:id="rId16"/>
    <p:sldId id="275" r:id="rId17"/>
    <p:sldId id="277" r:id="rId18"/>
    <p:sldId id="278" r:id="rId19"/>
    <p:sldId id="279" r:id="rId20"/>
    <p:sldId id="280" r:id="rId21"/>
    <p:sldId id="290" r:id="rId22"/>
    <p:sldId id="283" r:id="rId23"/>
    <p:sldId id="284" r:id="rId24"/>
    <p:sldId id="285" r:id="rId25"/>
    <p:sldId id="286" r:id="rId26"/>
    <p:sldId id="287" r:id="rId27"/>
    <p:sldId id="288" r:id="rId28"/>
    <p:sldId id="292" r:id="rId29"/>
    <p:sldId id="293" r:id="rId30"/>
  </p:sldIdLst>
  <p:sldSz cx="9144000" cy="6858000" type="screen4x3"/>
  <p:notesSz cx="6858000" cy="9144000"/>
  <p:defaultTextStyle>
    <a:defPPr>
      <a:defRPr lang="ar-JO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84915" autoAdjust="0"/>
  </p:normalViewPr>
  <p:slideViewPr>
    <p:cSldViewPr>
      <p:cViewPr>
        <p:scale>
          <a:sx n="65" d="100"/>
          <a:sy n="65" d="100"/>
        </p:scale>
        <p:origin x="-131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74636AA-7D10-435B-A05C-5799355E0505}" type="datetimeFigureOut">
              <a:rPr lang="ar-JO" smtClean="0"/>
              <a:pPr/>
              <a:t>21/02/1433</a:t>
            </a:fld>
            <a:endParaRPr lang="ar-J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3E15A95-20F1-4AAA-9974-FE44C94DD551}" type="slidenum">
              <a:rPr lang="ar-JO" smtClean="0"/>
              <a:pPr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xmlns="" val="669871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15A95-20F1-4AAA-9974-FE44C94DD551}" type="slidenum">
              <a:rPr lang="ar-JO" smtClean="0"/>
              <a:pPr/>
              <a:t>4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xmlns="" val="797518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15A95-20F1-4AAA-9974-FE44C94DD551}" type="slidenum">
              <a:rPr lang="ar-JO" smtClean="0"/>
              <a:pPr/>
              <a:t>7</a:t>
            </a:fld>
            <a:endParaRPr lang="ar-JO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Universal</a:t>
            </a:r>
            <a:r>
              <a:rPr lang="en-US" baseline="0" dirty="0" smtClean="0"/>
              <a:t> donor (O -) </a:t>
            </a:r>
            <a:r>
              <a:rPr lang="en-US" baseline="0" dirty="0" err="1" smtClean="0"/>
              <a:t>uncrossmatched</a:t>
            </a:r>
            <a:r>
              <a:rPr lang="en-US" baseline="0" dirty="0" smtClean="0"/>
              <a:t>: Recipient blood group in not known.</a:t>
            </a:r>
          </a:p>
          <a:p>
            <a:r>
              <a:rPr lang="en-US" baseline="0" dirty="0" smtClean="0"/>
              <a:t>Group compatible </a:t>
            </a:r>
            <a:r>
              <a:rPr lang="en-US" baseline="0" dirty="0" err="1" smtClean="0"/>
              <a:t>uncrossmatched</a:t>
            </a:r>
            <a:r>
              <a:rPr lang="en-US" baseline="0" dirty="0" smtClean="0"/>
              <a:t>: Recipient blood group is known. The blood groups are compatible but the blood of donor is not fully </a:t>
            </a:r>
            <a:r>
              <a:rPr lang="en-US" baseline="0" dirty="0" err="1" smtClean="0"/>
              <a:t>crossmatched</a:t>
            </a:r>
            <a:r>
              <a:rPr lang="en-US" baseline="0" dirty="0" smtClean="0"/>
              <a:t> with the recipient.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E15A95-20F1-4AAA-9974-FE44C94DD551}" type="slidenum">
              <a:rPr lang="ar-JO" smtClean="0"/>
              <a:pPr/>
              <a:t>14</a:t>
            </a:fld>
            <a:endParaRPr lang="ar-J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19F1EAB-EE62-4654-8B16-57DC6EAB1000}" type="datetimeFigureOut">
              <a:rPr lang="ar-JO" smtClean="0"/>
              <a:pPr/>
              <a:t>21/02/1433</a:t>
            </a:fld>
            <a:endParaRPr lang="ar-JO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JO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0EDC252-EB9A-45B1-AC0F-29482AD79574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9F1EAB-EE62-4654-8B16-57DC6EAB1000}" type="datetimeFigureOut">
              <a:rPr lang="ar-JO" smtClean="0"/>
              <a:pPr/>
              <a:t>21/02/1433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EDC252-EB9A-45B1-AC0F-29482AD79574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9F1EAB-EE62-4654-8B16-57DC6EAB1000}" type="datetimeFigureOut">
              <a:rPr lang="ar-JO" smtClean="0"/>
              <a:pPr/>
              <a:t>21/02/1433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EDC252-EB9A-45B1-AC0F-29482AD79574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9F1EAB-EE62-4654-8B16-57DC6EAB1000}" type="datetimeFigureOut">
              <a:rPr lang="ar-JO" smtClean="0"/>
              <a:pPr/>
              <a:t>21/02/1433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EDC252-EB9A-45B1-AC0F-29482AD79574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9F1EAB-EE62-4654-8B16-57DC6EAB1000}" type="datetimeFigureOut">
              <a:rPr lang="ar-JO" smtClean="0"/>
              <a:pPr/>
              <a:t>21/02/1433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EDC252-EB9A-45B1-AC0F-29482AD79574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9F1EAB-EE62-4654-8B16-57DC6EAB1000}" type="datetimeFigureOut">
              <a:rPr lang="ar-JO" smtClean="0"/>
              <a:pPr/>
              <a:t>21/02/1433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EDC252-EB9A-45B1-AC0F-29482AD79574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9F1EAB-EE62-4654-8B16-57DC6EAB1000}" type="datetimeFigureOut">
              <a:rPr lang="ar-JO" smtClean="0"/>
              <a:pPr/>
              <a:t>21/02/1433</a:t>
            </a:fld>
            <a:endParaRPr lang="ar-J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J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EDC252-EB9A-45B1-AC0F-29482AD79574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9F1EAB-EE62-4654-8B16-57DC6EAB1000}" type="datetimeFigureOut">
              <a:rPr lang="ar-JO" smtClean="0"/>
              <a:pPr/>
              <a:t>21/02/1433</a:t>
            </a:fld>
            <a:endParaRPr lang="ar-J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J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EDC252-EB9A-45B1-AC0F-29482AD79574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9F1EAB-EE62-4654-8B16-57DC6EAB1000}" type="datetimeFigureOut">
              <a:rPr lang="ar-JO" smtClean="0"/>
              <a:pPr/>
              <a:t>21/02/1433</a:t>
            </a:fld>
            <a:endParaRPr lang="ar-J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J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EDC252-EB9A-45B1-AC0F-29482AD79574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19F1EAB-EE62-4654-8B16-57DC6EAB1000}" type="datetimeFigureOut">
              <a:rPr lang="ar-JO" smtClean="0"/>
              <a:pPr/>
              <a:t>21/02/1433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0EDC252-EB9A-45B1-AC0F-29482AD79574}" type="slidenum">
              <a:rPr lang="ar-JO" smtClean="0"/>
              <a:pPr/>
              <a:t>‹#›</a:t>
            </a:fld>
            <a:endParaRPr lang="ar-JO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19F1EAB-EE62-4654-8B16-57DC6EAB1000}" type="datetimeFigureOut">
              <a:rPr lang="ar-JO" smtClean="0"/>
              <a:pPr/>
              <a:t>21/02/1433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0EDC252-EB9A-45B1-AC0F-29482AD79574}" type="slidenum">
              <a:rPr lang="ar-JO" smtClean="0"/>
              <a:pPr/>
              <a:t>‹#›</a:t>
            </a:fld>
            <a:endParaRPr lang="ar-JO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19F1EAB-EE62-4654-8B16-57DC6EAB1000}" type="datetimeFigureOut">
              <a:rPr lang="ar-JO" smtClean="0"/>
              <a:pPr/>
              <a:t>21/02/1433</a:t>
            </a:fld>
            <a:endParaRPr lang="ar-JO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JO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0EDC252-EB9A-45B1-AC0F-29482AD79574}" type="slidenum">
              <a:rPr lang="ar-JO" smtClean="0"/>
              <a:pPr/>
              <a:t>‹#›</a:t>
            </a:fld>
            <a:endParaRPr lang="ar-J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1196753"/>
            <a:ext cx="7117180" cy="2303685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BLOOD TRANSFUSION</a:t>
            </a:r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xmlns="" val="415813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544616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smtClean="0"/>
              <a:t>A blood transfusion is the transfer of blood or blood products from one person (donor) into another person's bloodstream (recipient)</a:t>
            </a:r>
          </a:p>
          <a:p>
            <a:pPr marL="0" indent="0" algn="l">
              <a:buNone/>
            </a:pPr>
            <a:r>
              <a:rPr lang="en-US" sz="4000" dirty="0" smtClean="0"/>
              <a:t>Goal of transfusion: 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sz="2800" dirty="0" smtClean="0"/>
              <a:t>Preserve oxygen delivery to </a:t>
            </a:r>
            <a:r>
              <a:rPr lang="en-US" sz="2800" dirty="0" smtClean="0"/>
              <a:t>tissues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US" sz="2800" dirty="0" smtClean="0"/>
              <a:t>A</a:t>
            </a:r>
            <a:r>
              <a:rPr lang="en-US" sz="2800" dirty="0" smtClean="0"/>
              <a:t>void </a:t>
            </a:r>
            <a:r>
              <a:rPr lang="en-US" sz="2800" dirty="0" smtClean="0"/>
              <a:t>myocardial ischemia. </a:t>
            </a:r>
          </a:p>
          <a:p>
            <a:pPr marL="0" indent="0" algn="l">
              <a:buFont typeface="Wingdings" pitchFamily="2" charset="2"/>
              <a:buChar char="v"/>
            </a:pPr>
            <a:r>
              <a:rPr lang="en-US" sz="2800" dirty="0" smtClean="0"/>
              <a:t>we can do this by: </a:t>
            </a:r>
          </a:p>
          <a:p>
            <a:pPr marL="0" indent="0" algn="l">
              <a:buNone/>
            </a:pPr>
            <a:r>
              <a:rPr lang="en-US" sz="2800" dirty="0" smtClean="0"/>
              <a:t>	Increasing </a:t>
            </a:r>
            <a:r>
              <a:rPr lang="en-US" sz="2800" dirty="0" smtClean="0"/>
              <a:t>the oxygen-carrying capacity of </a:t>
            </a:r>
            <a:r>
              <a:rPr lang="en-US" sz="2800" dirty="0" smtClean="0"/>
              <a:t>	blood </a:t>
            </a:r>
            <a:r>
              <a:rPr lang="en-US" sz="2800" dirty="0" smtClean="0"/>
              <a:t>by raising the </a:t>
            </a:r>
            <a:r>
              <a:rPr lang="en-US" sz="2800" dirty="0" err="1" smtClean="0"/>
              <a:t>Hgb</a:t>
            </a:r>
            <a:r>
              <a:rPr lang="en-US" sz="2800" dirty="0" smtClean="0"/>
              <a:t> concentration of </a:t>
            </a:r>
            <a:r>
              <a:rPr lang="en-US" sz="2800" dirty="0" smtClean="0"/>
              <a:t>	patients</a:t>
            </a:r>
            <a:r>
              <a:rPr lang="en-US" sz="2800" dirty="0" smtClean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864096"/>
          </a:xfrm>
        </p:spPr>
        <p:txBody>
          <a:bodyPr>
            <a:normAutofit/>
          </a:bodyPr>
          <a:lstStyle/>
          <a:p>
            <a:r>
              <a:rPr lang="en-US" b="1" dirty="0" smtClean="0"/>
              <a:t>Blood transfusion</a:t>
            </a:r>
            <a:endParaRPr lang="ar-JO" b="1" dirty="0"/>
          </a:p>
        </p:txBody>
      </p:sp>
    </p:spTree>
    <p:extLst>
      <p:ext uri="{BB962C8B-B14F-4D97-AF65-F5344CB8AC3E}">
        <p14:creationId xmlns:p14="http://schemas.microsoft.com/office/powerpoint/2010/main" xmlns="" val="236434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616624"/>
          </a:xfrm>
        </p:spPr>
        <p:txBody>
          <a:bodyPr/>
          <a:lstStyle/>
          <a:p>
            <a:pPr marL="0" indent="0" algn="l">
              <a:buNone/>
            </a:pPr>
            <a:r>
              <a:rPr lang="en-US" sz="3600" dirty="0" smtClean="0"/>
              <a:t>Indicated </a:t>
            </a:r>
            <a:r>
              <a:rPr lang="en-US" sz="3600" dirty="0" smtClean="0"/>
              <a:t>for two main reasons: </a:t>
            </a:r>
            <a:endParaRPr lang="en-US" sz="3600" dirty="0" smtClean="0"/>
          </a:p>
          <a:p>
            <a:pPr marL="0" indent="0" algn="l">
              <a:buNone/>
            </a:pPr>
            <a:endParaRPr lang="en-US" sz="3600" dirty="0" smtClean="0"/>
          </a:p>
          <a:p>
            <a:pPr marL="0" indent="0" algn="l">
              <a:buNone/>
            </a:pPr>
            <a:r>
              <a:rPr lang="en-US" sz="2800" dirty="0" smtClean="0"/>
              <a:t>*firstly, when the </a:t>
            </a:r>
            <a:r>
              <a:rPr lang="en-US" sz="2800" b="1" dirty="0" smtClean="0"/>
              <a:t>volume</a:t>
            </a:r>
            <a:r>
              <a:rPr lang="en-US" sz="2800" dirty="0" smtClean="0"/>
              <a:t> of blood within the circulatory system of the patient is less than that required to sustain life.</a:t>
            </a:r>
          </a:p>
          <a:p>
            <a:pPr marL="0" indent="0" algn="l">
              <a:buNone/>
            </a:pPr>
            <a:r>
              <a:rPr lang="en-US" sz="2800" dirty="0" smtClean="0"/>
              <a:t> </a:t>
            </a:r>
          </a:p>
          <a:p>
            <a:pPr marL="0" indent="0" algn="l">
              <a:buNone/>
            </a:pPr>
            <a:r>
              <a:rPr lang="en-US" sz="2800" dirty="0" smtClean="0"/>
              <a:t>*secondly, when the </a:t>
            </a:r>
            <a:r>
              <a:rPr lang="en-US" sz="2800" b="1" dirty="0" smtClean="0"/>
              <a:t>red blood cells </a:t>
            </a:r>
            <a:r>
              <a:rPr lang="en-US" sz="2800" dirty="0" smtClean="0"/>
              <a:t>are deficient either in quantity or quality.</a:t>
            </a:r>
            <a:endParaRPr lang="ar-JO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080120"/>
          </a:xfrm>
        </p:spPr>
        <p:txBody>
          <a:bodyPr>
            <a:normAutofit/>
          </a:bodyPr>
          <a:lstStyle/>
          <a:p>
            <a:r>
              <a:rPr lang="en-US" dirty="0" smtClean="0"/>
              <a:t>Blood transfusion indications </a:t>
            </a:r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xmlns="" val="309402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997152"/>
          </a:xfrm>
        </p:spPr>
        <p:txBody>
          <a:bodyPr>
            <a:normAutofit fontScale="92500"/>
          </a:bodyPr>
          <a:lstStyle/>
          <a:p>
            <a:pPr marL="0" indent="0" algn="l">
              <a:buNone/>
            </a:pPr>
            <a:r>
              <a:rPr lang="en-US" sz="3000" dirty="0" smtClean="0"/>
              <a:t>1-Anaemia</a:t>
            </a:r>
          </a:p>
          <a:p>
            <a:pPr marL="0" indent="0" algn="l">
              <a:buNone/>
            </a:pPr>
            <a:r>
              <a:rPr lang="en-US" sz="2800" dirty="0" smtClean="0"/>
              <a:t>2-Major Surgical Operation</a:t>
            </a:r>
          </a:p>
          <a:p>
            <a:pPr marL="0" indent="0" algn="l">
              <a:buNone/>
            </a:pPr>
            <a:r>
              <a:rPr lang="en-US" sz="2800" dirty="0" smtClean="0"/>
              <a:t>3-Accidents resulting in considerable blood loss</a:t>
            </a:r>
          </a:p>
          <a:p>
            <a:pPr marL="0" indent="0" algn="l">
              <a:buNone/>
            </a:pPr>
            <a:r>
              <a:rPr lang="en-US" sz="2800" dirty="0" smtClean="0"/>
              <a:t>4-Cancer patients requiring therapy</a:t>
            </a:r>
          </a:p>
          <a:p>
            <a:pPr marL="0" indent="0" algn="l">
              <a:buNone/>
            </a:pPr>
            <a:r>
              <a:rPr lang="en-US" sz="2800" dirty="0" smtClean="0"/>
              <a:t>5-Women in childbirth and newborn babies in certain cases</a:t>
            </a:r>
          </a:p>
          <a:p>
            <a:pPr marL="0" indent="0" algn="l">
              <a:buNone/>
            </a:pPr>
            <a:r>
              <a:rPr lang="en-US" sz="2800" dirty="0" smtClean="0"/>
              <a:t>6-Patients of hereditary disorders like </a:t>
            </a:r>
            <a:r>
              <a:rPr lang="en-US" sz="2800" dirty="0" err="1" smtClean="0"/>
              <a:t>Haemophilia</a:t>
            </a:r>
            <a:r>
              <a:rPr lang="en-US" sz="2800" dirty="0" smtClean="0"/>
              <a:t> and </a:t>
            </a:r>
            <a:r>
              <a:rPr lang="en-US" sz="2800" dirty="0" err="1" smtClean="0"/>
              <a:t>Thalassaemia</a:t>
            </a:r>
            <a:endParaRPr lang="en-US" sz="2800" dirty="0" smtClean="0"/>
          </a:p>
          <a:p>
            <a:pPr marL="0" indent="0" algn="l">
              <a:buNone/>
            </a:pPr>
            <a:r>
              <a:rPr lang="en-US" sz="2800" dirty="0" smtClean="0"/>
              <a:t>7-Severe burn victims.</a:t>
            </a:r>
          </a:p>
          <a:p>
            <a:pPr marL="0" indent="0" algn="l">
              <a:buNone/>
            </a:pPr>
            <a:r>
              <a:rPr lang="en-US" sz="2800" dirty="0" smtClean="0"/>
              <a:t>8-patient &gt;60 years with cardiopulmonary disease.</a:t>
            </a:r>
            <a:endParaRPr lang="ar-JO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Indications of blood transfusion can be summed up as:</a:t>
            </a:r>
            <a:endParaRPr lang="ar-JO" b="1" dirty="0"/>
          </a:p>
        </p:txBody>
      </p:sp>
    </p:spTree>
    <p:extLst>
      <p:ext uri="{BB962C8B-B14F-4D97-AF65-F5344CB8AC3E}">
        <p14:creationId xmlns:p14="http://schemas.microsoft.com/office/powerpoint/2010/main" xmlns="" val="83646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14488"/>
            <a:ext cx="8784976" cy="4954872"/>
          </a:xfrm>
        </p:spPr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US" sz="2400" dirty="0"/>
              <a:t>F</a:t>
            </a:r>
            <a:r>
              <a:rPr lang="en-US" sz="2400" dirty="0" smtClean="0"/>
              <a:t>or </a:t>
            </a:r>
            <a:r>
              <a:rPr lang="en-US" sz="2400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elective surgery </a:t>
            </a:r>
            <a:r>
              <a:rPr lang="en-US" sz="2400" dirty="0" smtClean="0"/>
              <a:t>or patients with medical </a:t>
            </a:r>
            <a:r>
              <a:rPr lang="en-US" sz="2400" dirty="0" smtClean="0"/>
              <a:t>conditions (anemic, </a:t>
            </a:r>
            <a:r>
              <a:rPr lang="en-US" sz="2400" dirty="0" err="1" smtClean="0"/>
              <a:t>hemophillia</a:t>
            </a:r>
            <a:r>
              <a:rPr lang="en-US" sz="2400" dirty="0" smtClean="0"/>
              <a:t>...) :</a:t>
            </a:r>
          </a:p>
          <a:p>
            <a:pPr marL="0" indent="0" algn="l">
              <a:buNone/>
            </a:pPr>
            <a:endParaRPr lang="en-US" sz="2400" dirty="0" smtClean="0"/>
          </a:p>
          <a:p>
            <a:pPr marL="0" indent="0" algn="l">
              <a:buNone/>
            </a:pPr>
            <a:r>
              <a:rPr lang="en-US" sz="2400" b="1" u="sng" dirty="0" smtClean="0"/>
              <a:t>Cross-matching:</a:t>
            </a:r>
          </a:p>
          <a:p>
            <a:pPr marL="0" indent="0" algn="l">
              <a:buNone/>
            </a:pPr>
            <a:endParaRPr lang="en-US" sz="2400" b="1" u="sng" dirty="0" smtClean="0"/>
          </a:p>
          <a:p>
            <a:pPr marL="0" indent="0" algn="l">
              <a:buNone/>
            </a:pPr>
            <a:r>
              <a:rPr lang="en-US" sz="2400" dirty="0" smtClean="0"/>
              <a:t>Before </a:t>
            </a:r>
            <a:r>
              <a:rPr lang="en-US" sz="2400" dirty="0" smtClean="0"/>
              <a:t>receiving blood transfusion, patients are typed for </a:t>
            </a:r>
            <a:r>
              <a:rPr lang="en-US" sz="2400" dirty="0" smtClean="0">
                <a:solidFill>
                  <a:srgbClr val="FF0000"/>
                </a:solidFill>
              </a:rPr>
              <a:t>ABO and Rh and</a:t>
            </a:r>
            <a:r>
              <a:rPr lang="en-US" sz="2400" dirty="0" smtClean="0"/>
              <a:t> the patient's serum is screened </a:t>
            </a:r>
            <a:r>
              <a:rPr lang="en-US" sz="2400" dirty="0" smtClean="0">
                <a:solidFill>
                  <a:srgbClr val="FF0000"/>
                </a:solidFill>
              </a:rPr>
              <a:t>for antibodies to other non-ABO blood groups. </a:t>
            </a:r>
            <a:r>
              <a:rPr lang="en-US" sz="2400" dirty="0" smtClean="0"/>
              <a:t>If agglutination </a:t>
            </a:r>
            <a:r>
              <a:rPr lang="en-US" sz="2400" dirty="0" smtClean="0"/>
              <a:t>occurs, serum is </a:t>
            </a:r>
            <a:r>
              <a:rPr lang="en-US" sz="2400" dirty="0" smtClean="0"/>
              <a:t>tested by mixing donor </a:t>
            </a:r>
            <a:r>
              <a:rPr lang="en-US" sz="2400" dirty="0" smtClean="0"/>
              <a:t>red </a:t>
            </a:r>
            <a:r>
              <a:rPr lang="en-US" sz="2400" dirty="0" smtClean="0"/>
              <a:t>cells </a:t>
            </a:r>
            <a:r>
              <a:rPr lang="en-US" sz="2400" dirty="0" smtClean="0"/>
              <a:t>with the patient's serum and, if no reaction occurs, the unit is considered compatible</a:t>
            </a:r>
            <a:r>
              <a:rPr lang="en-US" sz="2400" dirty="0" smtClean="0"/>
              <a:t>.</a:t>
            </a:r>
          </a:p>
          <a:p>
            <a:pPr marL="0" indent="0" algn="l">
              <a:buNone/>
            </a:pPr>
            <a:endParaRPr lang="en-US" sz="2400" dirty="0" smtClean="0"/>
          </a:p>
          <a:p>
            <a:pPr marL="0" indent="0" algn="l">
              <a:buNone/>
            </a:pPr>
            <a:r>
              <a:rPr lang="en-US" sz="2400" dirty="0" smtClean="0"/>
              <a:t>*** </a:t>
            </a:r>
            <a:r>
              <a:rPr lang="en-US" sz="2400" dirty="0" smtClean="0"/>
              <a:t>Previous </a:t>
            </a:r>
            <a:r>
              <a:rPr lang="en-US" sz="2400" dirty="0" err="1" smtClean="0"/>
              <a:t>Hx</a:t>
            </a:r>
            <a:r>
              <a:rPr lang="en-US" sz="2400" dirty="0" smtClean="0"/>
              <a:t> of </a:t>
            </a:r>
            <a:r>
              <a:rPr lang="en-US" sz="2400" dirty="0" smtClean="0"/>
              <a:t>blood </a:t>
            </a:r>
            <a:r>
              <a:rPr lang="en-US" sz="2400" dirty="0" smtClean="0"/>
              <a:t>transfusion </a:t>
            </a:r>
            <a:r>
              <a:rPr lang="en-US" sz="2400" dirty="0" smtClean="0"/>
              <a:t>is helpful.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Procedure of Blood </a:t>
            </a:r>
            <a:r>
              <a:rPr lang="en-US" dirty="0" smtClean="0"/>
              <a:t>transfusion</a:t>
            </a:r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xmlns="" val="392772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571480"/>
            <a:ext cx="8712968" cy="6169888"/>
          </a:xfrm>
        </p:spPr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US" sz="2800" dirty="0" smtClean="0"/>
              <a:t>For </a:t>
            </a:r>
            <a:r>
              <a:rPr lang="en-US" sz="2800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emergency </a:t>
            </a:r>
            <a:r>
              <a:rPr lang="en-US" sz="2800" u="sng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pateint</a:t>
            </a:r>
            <a:r>
              <a:rPr lang="en-US" sz="2800" u="sng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:</a:t>
            </a:r>
          </a:p>
          <a:p>
            <a:pPr marL="0" indent="0" algn="l">
              <a:buNone/>
            </a:pPr>
            <a:endParaRPr lang="en-US" sz="2800" dirty="0" smtClean="0"/>
          </a:p>
          <a:p>
            <a:pPr marL="0" indent="0" algn="l">
              <a:buNone/>
            </a:pPr>
            <a:r>
              <a:rPr lang="en-US" sz="2800" dirty="0" smtClean="0"/>
              <a:t>Types </a:t>
            </a:r>
            <a:r>
              <a:rPr lang="en-US" sz="2800" dirty="0" smtClean="0"/>
              <a:t>of blood available for emergency </a:t>
            </a:r>
            <a:r>
              <a:rPr lang="en-US" sz="2800" dirty="0" smtClean="0"/>
              <a:t>transfusion:</a:t>
            </a:r>
          </a:p>
          <a:p>
            <a:pPr marL="0" indent="0" algn="l">
              <a:buFont typeface="Wingdings" pitchFamily="2" charset="2"/>
              <a:buChar char="q"/>
            </a:pPr>
            <a:endParaRPr lang="en-US" sz="2800" dirty="0" smtClean="0"/>
          </a:p>
          <a:p>
            <a:pPr marL="0" indent="0" algn="l">
              <a:buFont typeface="Wingdings" pitchFamily="2" charset="2"/>
              <a:buChar char="q"/>
            </a:pPr>
            <a:r>
              <a:rPr lang="en-US" sz="2800" dirty="0" smtClean="0"/>
              <a:t>Universal </a:t>
            </a:r>
            <a:r>
              <a:rPr lang="en-US" sz="2800" dirty="0" smtClean="0"/>
              <a:t>donor (O </a:t>
            </a:r>
            <a:r>
              <a:rPr lang="en-US" sz="2800" dirty="0" err="1" smtClean="0"/>
              <a:t>neg</a:t>
            </a:r>
            <a:r>
              <a:rPr lang="en-US" sz="2800" dirty="0" smtClean="0"/>
              <a:t>) </a:t>
            </a:r>
            <a:r>
              <a:rPr lang="en-US" sz="2800" dirty="0" err="1" smtClean="0"/>
              <a:t>uncrossmatched</a:t>
            </a:r>
            <a:r>
              <a:rPr lang="en-US" sz="2800" dirty="0" smtClean="0"/>
              <a:t> red cells </a:t>
            </a:r>
            <a:r>
              <a:rPr lang="en-US" sz="2800" dirty="0" smtClean="0">
                <a:sym typeface="Wingdings" pitchFamily="2" charset="2"/>
              </a:rPr>
              <a:t></a:t>
            </a:r>
            <a:r>
              <a:rPr lang="en-US" sz="2800" dirty="0" smtClean="0"/>
              <a:t> when </a:t>
            </a:r>
            <a:r>
              <a:rPr lang="en-US" sz="2800" dirty="0" smtClean="0"/>
              <a:t>transfusion is required immediately and before testing can take </a:t>
            </a:r>
            <a:r>
              <a:rPr lang="en-US" sz="2800" dirty="0" smtClean="0"/>
              <a:t>place.</a:t>
            </a:r>
          </a:p>
          <a:p>
            <a:pPr marL="0" indent="0" algn="l">
              <a:buNone/>
            </a:pPr>
            <a:r>
              <a:rPr lang="en-US" sz="2800" dirty="0" smtClean="0"/>
              <a:t>	</a:t>
            </a:r>
            <a:r>
              <a:rPr lang="en-US" sz="2800" dirty="0" smtClean="0"/>
              <a:t>- </a:t>
            </a:r>
            <a:r>
              <a:rPr lang="en-US" sz="2800" dirty="0" smtClean="0"/>
              <a:t>A </a:t>
            </a:r>
            <a:r>
              <a:rPr lang="en-US" sz="2800" dirty="0" smtClean="0"/>
              <a:t>sample for subsequent testing must be </a:t>
            </a:r>
            <a:r>
              <a:rPr lang="en-US" sz="2800" dirty="0" smtClean="0"/>
              <a:t>	collected </a:t>
            </a:r>
            <a:r>
              <a:rPr lang="en-US" sz="2800" dirty="0" smtClean="0"/>
              <a:t>prior to administration of blood.</a:t>
            </a:r>
          </a:p>
          <a:p>
            <a:pPr marL="0" indent="0" algn="l">
              <a:buFont typeface="Wingdings" pitchFamily="2" charset="2"/>
              <a:buChar char="q"/>
            </a:pPr>
            <a:r>
              <a:rPr lang="en-US" sz="2800" dirty="0" smtClean="0"/>
              <a:t>Group </a:t>
            </a:r>
            <a:r>
              <a:rPr lang="en-US" sz="2800" dirty="0" smtClean="0"/>
              <a:t>compatible </a:t>
            </a:r>
            <a:r>
              <a:rPr lang="en-US" sz="2800" dirty="0" err="1" smtClean="0"/>
              <a:t>uncrossmatched</a:t>
            </a:r>
            <a:r>
              <a:rPr lang="en-US" sz="2800" dirty="0" smtClean="0"/>
              <a:t> (type specific) red cells - when transfusion is required urgently before full testing can be completed. </a:t>
            </a:r>
          </a:p>
          <a:p>
            <a:pPr marL="0" indent="0" algn="l">
              <a:buFont typeface="Wingdings" pitchFamily="2" charset="2"/>
              <a:buChar char="q"/>
            </a:pPr>
            <a:r>
              <a:rPr lang="en-US" sz="2800" dirty="0" smtClean="0"/>
              <a:t>Emergency </a:t>
            </a:r>
            <a:r>
              <a:rPr lang="en-US" sz="2800" dirty="0" smtClean="0"/>
              <a:t>full </a:t>
            </a:r>
            <a:r>
              <a:rPr lang="en-US" sz="2800" dirty="0" err="1" smtClean="0"/>
              <a:t>crossmatch</a:t>
            </a:r>
            <a:r>
              <a:rPr lang="en-US" sz="2800" dirty="0" smtClean="0"/>
              <a:t> – preferred </a:t>
            </a:r>
            <a:endParaRPr lang="ar-JO" sz="2800" dirty="0"/>
          </a:p>
        </p:txBody>
      </p:sp>
    </p:spTree>
    <p:extLst>
      <p:ext uri="{BB962C8B-B14F-4D97-AF65-F5344CB8AC3E}">
        <p14:creationId xmlns:p14="http://schemas.microsoft.com/office/powerpoint/2010/main" xmlns="" val="94631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400600"/>
          </a:xfrm>
        </p:spPr>
        <p:txBody>
          <a:bodyPr/>
          <a:lstStyle/>
          <a:p>
            <a:pPr algn="l"/>
            <a:r>
              <a:rPr lang="en-US" sz="2800" dirty="0" smtClean="0"/>
              <a:t>A blood product is any component of the blood which is collected for use in a blood transfusion.</a:t>
            </a:r>
          </a:p>
          <a:p>
            <a:pPr marL="0" indent="0" algn="l">
              <a:buNone/>
            </a:pPr>
            <a:r>
              <a:rPr lang="en-US" sz="3200" b="1" dirty="0" smtClean="0"/>
              <a:t>1-whole blood:</a:t>
            </a:r>
          </a:p>
          <a:p>
            <a:pPr marL="0" indent="0" algn="l">
              <a:buNone/>
            </a:pPr>
            <a:r>
              <a:rPr lang="en-US" sz="2800" dirty="0" smtClean="0"/>
              <a:t>It is </a:t>
            </a:r>
            <a:r>
              <a:rPr lang="en-US" sz="2800" dirty="0" smtClean="0"/>
              <a:t>still occasionally used for massive transfusion in circumstances in which rapid correction of </a:t>
            </a:r>
            <a:r>
              <a:rPr lang="en-US" sz="2800" b="1" dirty="0" smtClean="0"/>
              <a:t>acidosis</a:t>
            </a:r>
            <a:r>
              <a:rPr lang="en-US" sz="2800" dirty="0" smtClean="0"/>
              <a:t>, </a:t>
            </a:r>
            <a:r>
              <a:rPr lang="en-US" sz="2800" b="1" dirty="0" smtClean="0"/>
              <a:t>hypothermia</a:t>
            </a:r>
            <a:r>
              <a:rPr lang="en-US" sz="2800" dirty="0" smtClean="0"/>
              <a:t> and </a:t>
            </a:r>
            <a:r>
              <a:rPr lang="en-US" sz="2800" b="1" dirty="0" err="1" smtClean="0"/>
              <a:t>coagulopathy</a:t>
            </a:r>
            <a:r>
              <a:rPr lang="en-US" sz="2800" dirty="0" smtClean="0"/>
              <a:t> .</a:t>
            </a:r>
          </a:p>
          <a:p>
            <a:pPr marL="0" indent="0" algn="l">
              <a:buNone/>
            </a:pPr>
            <a:endParaRPr lang="ar-JO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Blood products </a:t>
            </a:r>
            <a:endParaRPr lang="ar-JO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457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336704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en-US" sz="3200" b="1" dirty="0" smtClean="0"/>
              <a:t>2-Red blood cells</a:t>
            </a:r>
            <a:r>
              <a:rPr lang="en-US" sz="3200" b="1" dirty="0" smtClean="0"/>
              <a:t>:</a:t>
            </a:r>
          </a:p>
          <a:p>
            <a:pPr marL="0" indent="0" algn="l">
              <a:buFont typeface="Wingdings" pitchFamily="2" charset="2"/>
              <a:buChar char="q"/>
            </a:pPr>
            <a:endParaRPr lang="en-US" sz="3200" b="1" dirty="0" smtClean="0"/>
          </a:p>
          <a:p>
            <a:pPr marL="0" indent="0" algn="l">
              <a:buFont typeface="Wingdings" pitchFamily="2" charset="2"/>
              <a:buChar char="q"/>
            </a:pPr>
            <a:r>
              <a:rPr lang="en-US" sz="2800" dirty="0" smtClean="0"/>
              <a:t>They are indicated in both </a:t>
            </a:r>
            <a:r>
              <a:rPr lang="en-US" sz="2800" b="1" dirty="0" smtClean="0"/>
              <a:t>acute</a:t>
            </a:r>
            <a:r>
              <a:rPr lang="en-US" sz="2800" dirty="0" smtClean="0"/>
              <a:t> </a:t>
            </a:r>
            <a:r>
              <a:rPr lang="en-US" sz="2800" b="1" dirty="0" err="1" smtClean="0"/>
              <a:t>haemorrhage</a:t>
            </a:r>
            <a:r>
              <a:rPr lang="en-US" sz="2800" dirty="0" smtClean="0"/>
              <a:t> and </a:t>
            </a:r>
            <a:r>
              <a:rPr lang="en-US" sz="2800" b="1" dirty="0" smtClean="0"/>
              <a:t>chronic</a:t>
            </a:r>
            <a:r>
              <a:rPr lang="en-US" sz="2800" dirty="0" smtClean="0"/>
              <a:t> </a:t>
            </a:r>
            <a:r>
              <a:rPr lang="en-US" sz="2800" b="1" dirty="0" err="1" smtClean="0"/>
              <a:t>anaemia</a:t>
            </a:r>
            <a:r>
              <a:rPr lang="en-US" sz="2800" b="1" dirty="0" smtClean="0"/>
              <a:t>.</a:t>
            </a:r>
            <a:r>
              <a:rPr lang="en-US" sz="2800" dirty="0" smtClean="0"/>
              <a:t> Transfusion </a:t>
            </a:r>
            <a:r>
              <a:rPr lang="en-US" sz="2800" dirty="0" smtClean="0"/>
              <a:t>is often not considered until </a:t>
            </a:r>
            <a:r>
              <a:rPr lang="en-US" sz="2800" dirty="0" err="1" smtClean="0"/>
              <a:t>Hb</a:t>
            </a:r>
            <a:r>
              <a:rPr lang="en-US" sz="2800" dirty="0" smtClean="0"/>
              <a:t> &lt;7 </a:t>
            </a:r>
            <a:r>
              <a:rPr lang="en-US" sz="2800" dirty="0" smtClean="0"/>
              <a:t>g/</a:t>
            </a:r>
            <a:r>
              <a:rPr lang="en-US" sz="2800" dirty="0" err="1" smtClean="0"/>
              <a:t>dL</a:t>
            </a:r>
            <a:endParaRPr lang="en-US" sz="2800" dirty="0" smtClean="0"/>
          </a:p>
          <a:p>
            <a:pPr marL="0" indent="0" algn="l">
              <a:buNone/>
            </a:pPr>
            <a:endParaRPr lang="en-US" sz="2800" dirty="0" smtClean="0"/>
          </a:p>
          <a:p>
            <a:pPr marL="0" indent="0" algn="l">
              <a:buFont typeface="Wingdings" pitchFamily="2" charset="2"/>
              <a:buChar char="q"/>
            </a:pPr>
            <a:r>
              <a:rPr lang="en-US" sz="2800" dirty="0" smtClean="0"/>
              <a:t>In </a:t>
            </a:r>
            <a:r>
              <a:rPr lang="en-US" sz="2800" dirty="0" smtClean="0"/>
              <a:t>patients with unstable angina or acute myocardial infarction (MI) may require transfusion at </a:t>
            </a:r>
            <a:r>
              <a:rPr lang="en-US" sz="2800" dirty="0" err="1" smtClean="0"/>
              <a:t>Hb</a:t>
            </a:r>
            <a:r>
              <a:rPr lang="en-US" sz="2800" dirty="0" smtClean="0"/>
              <a:t> &lt;10 </a:t>
            </a:r>
            <a:r>
              <a:rPr lang="en-US" sz="2800" dirty="0" smtClean="0"/>
              <a:t>g/</a:t>
            </a:r>
            <a:r>
              <a:rPr lang="en-US" sz="2800" dirty="0" err="1" smtClean="0"/>
              <a:t>dL</a:t>
            </a:r>
            <a:endParaRPr lang="en-US" sz="2800" dirty="0" smtClean="0"/>
          </a:p>
          <a:p>
            <a:pPr marL="0" indent="0" algn="l">
              <a:buFont typeface="Wingdings" pitchFamily="2" charset="2"/>
              <a:buChar char="q"/>
            </a:pPr>
            <a:endParaRPr lang="en-US" sz="2800" dirty="0" smtClean="0"/>
          </a:p>
          <a:p>
            <a:pPr marL="0" indent="0" algn="l">
              <a:buFont typeface="Wingdings" pitchFamily="2" charset="2"/>
              <a:buChar char="q"/>
            </a:pPr>
            <a:r>
              <a:rPr lang="en-US" sz="2800" dirty="0" smtClean="0"/>
              <a:t>A single unit of red blood will typically increase </a:t>
            </a:r>
            <a:r>
              <a:rPr lang="en-US" sz="2800" dirty="0" err="1" smtClean="0"/>
              <a:t>Hb</a:t>
            </a:r>
            <a:r>
              <a:rPr lang="en-US" sz="2800" dirty="0" smtClean="0"/>
              <a:t> by 1g/</a:t>
            </a:r>
            <a:r>
              <a:rPr lang="en-US" sz="2800" dirty="0" err="1" smtClean="0"/>
              <a:t>dL</a:t>
            </a:r>
            <a:r>
              <a:rPr lang="en-US" sz="2800" dirty="0" smtClean="0"/>
              <a:t>.</a:t>
            </a:r>
          </a:p>
          <a:p>
            <a:pPr marL="0" indent="0" algn="l">
              <a:buFont typeface="Wingdings" pitchFamily="2" charset="2"/>
              <a:buChar char="q"/>
            </a:pPr>
            <a:endParaRPr lang="en-US" sz="2800" dirty="0" smtClean="0"/>
          </a:p>
          <a:p>
            <a:pPr marL="0" indent="0" algn="l">
              <a:buFont typeface="Wingdings" pitchFamily="2" charset="2"/>
              <a:buChar char="q"/>
            </a:pPr>
            <a:r>
              <a:rPr lang="en-US" sz="2800" dirty="0" smtClean="0"/>
              <a:t>Shelf </a:t>
            </a:r>
            <a:r>
              <a:rPr lang="en-US" sz="2800" dirty="0" smtClean="0"/>
              <a:t>life of 35 days and 42 days respectively when refrigerated at 1-6°C.</a:t>
            </a:r>
            <a:endParaRPr lang="ar-JO" sz="2800" dirty="0"/>
          </a:p>
        </p:txBody>
      </p:sp>
    </p:spTree>
    <p:extLst>
      <p:ext uri="{BB962C8B-B14F-4D97-AF65-F5344CB8AC3E}">
        <p14:creationId xmlns:p14="http://schemas.microsoft.com/office/powerpoint/2010/main" xmlns="" val="262205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88640"/>
            <a:ext cx="8363272" cy="640871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3200" b="1" dirty="0" smtClean="0"/>
              <a:t>3-Platelets</a:t>
            </a:r>
            <a:endParaRPr lang="en-US" sz="3200" b="1" dirty="0"/>
          </a:p>
          <a:p>
            <a:pPr marL="0" indent="0" algn="l">
              <a:buFont typeface="Wingdings" pitchFamily="2" charset="2"/>
              <a:buChar char="q"/>
            </a:pPr>
            <a:endParaRPr lang="en-US" sz="2400" dirty="0" smtClean="0"/>
          </a:p>
          <a:p>
            <a:pPr marL="0" indent="0" algn="l">
              <a:buFont typeface="Wingdings" pitchFamily="2" charset="2"/>
              <a:buChar char="q"/>
            </a:pPr>
            <a:r>
              <a:rPr lang="en-US" sz="2400" dirty="0" smtClean="0"/>
              <a:t>They </a:t>
            </a:r>
            <a:r>
              <a:rPr lang="en-US" sz="2400" dirty="0"/>
              <a:t>are stored at 20-24°C in plastic containers under agitation</a:t>
            </a:r>
            <a:r>
              <a:rPr lang="en-US" sz="2400" dirty="0" smtClean="0"/>
              <a:t>.</a:t>
            </a:r>
          </a:p>
          <a:p>
            <a:pPr marL="0" indent="0" algn="l">
              <a:buFont typeface="Wingdings" pitchFamily="2" charset="2"/>
              <a:buChar char="q"/>
            </a:pPr>
            <a:endParaRPr lang="en-US" sz="2400" dirty="0"/>
          </a:p>
          <a:p>
            <a:pPr marL="0" indent="0" algn="l">
              <a:buFont typeface="Wingdings" pitchFamily="2" charset="2"/>
              <a:buChar char="q"/>
            </a:pPr>
            <a:r>
              <a:rPr lang="en-US" sz="2400" dirty="0"/>
              <a:t>Have a shelf life of 5 days. </a:t>
            </a:r>
            <a:endParaRPr lang="en-US" sz="2400" dirty="0" smtClean="0"/>
          </a:p>
          <a:p>
            <a:pPr marL="0" indent="0" algn="l">
              <a:buFont typeface="Wingdings" pitchFamily="2" charset="2"/>
              <a:buChar char="q"/>
            </a:pPr>
            <a:endParaRPr lang="en-US" sz="2400" dirty="0"/>
          </a:p>
          <a:p>
            <a:pPr marL="0" indent="0" algn="l">
              <a:buFont typeface="Wingdings" pitchFamily="2" charset="2"/>
              <a:buChar char="q"/>
            </a:pPr>
            <a:r>
              <a:rPr lang="en-US" sz="2400" dirty="0"/>
              <a:t>Each unit can raise platelet count by 5-10 x 109/L</a:t>
            </a:r>
            <a:r>
              <a:rPr lang="en-US" sz="2400" dirty="0" smtClean="0"/>
              <a:t>.</a:t>
            </a:r>
          </a:p>
          <a:p>
            <a:pPr marL="0" indent="0" algn="l">
              <a:buFont typeface="Wingdings" pitchFamily="2" charset="2"/>
              <a:buChar char="q"/>
            </a:pPr>
            <a:endParaRPr lang="en-US" sz="2400" dirty="0"/>
          </a:p>
          <a:p>
            <a:pPr marL="0" indent="0" algn="l">
              <a:buFont typeface="Wingdings" pitchFamily="2" charset="2"/>
              <a:buChar char="q"/>
            </a:pPr>
            <a:r>
              <a:rPr lang="en-US" sz="2400" dirty="0"/>
              <a:t>Platelets are given to patients with </a:t>
            </a:r>
            <a:r>
              <a:rPr lang="en-US" sz="2400" b="1" dirty="0"/>
              <a:t>thrombocytopenia</a:t>
            </a:r>
            <a:r>
              <a:rPr lang="en-US" sz="2400" dirty="0"/>
              <a:t> who are bleeding or those with severe thrombocytopenia as a </a:t>
            </a:r>
            <a:r>
              <a:rPr lang="en-US" sz="2400" dirty="0" smtClean="0"/>
              <a:t>precaution.</a:t>
            </a:r>
            <a:endParaRPr lang="ar-JO" sz="2400" dirty="0"/>
          </a:p>
        </p:txBody>
      </p:sp>
    </p:spTree>
    <p:extLst>
      <p:ext uri="{BB962C8B-B14F-4D97-AF65-F5344CB8AC3E}">
        <p14:creationId xmlns:p14="http://schemas.microsoft.com/office/powerpoint/2010/main" xmlns="" val="109616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552728"/>
          </a:xfrm>
        </p:spPr>
        <p:txBody>
          <a:bodyPr>
            <a:normAutofit fontScale="92500"/>
          </a:bodyPr>
          <a:lstStyle/>
          <a:p>
            <a:pPr marL="0" indent="0" algn="l">
              <a:buNone/>
            </a:pPr>
            <a:r>
              <a:rPr lang="en-US" sz="3200" b="1" dirty="0" smtClean="0"/>
              <a:t>4-Fresh </a:t>
            </a:r>
            <a:r>
              <a:rPr lang="en-US" sz="3200" b="1" dirty="0" smtClean="0"/>
              <a:t>F</a:t>
            </a:r>
            <a:r>
              <a:rPr lang="en-US" sz="3200" b="1" dirty="0" smtClean="0"/>
              <a:t>rozen </a:t>
            </a:r>
            <a:r>
              <a:rPr lang="en-US" sz="3200" b="1" dirty="0" smtClean="0"/>
              <a:t>P</a:t>
            </a:r>
            <a:r>
              <a:rPr lang="en-US" sz="3200" b="1" dirty="0" smtClean="0"/>
              <a:t>lasma </a:t>
            </a:r>
            <a:r>
              <a:rPr lang="en-US" sz="3200" b="1" dirty="0" smtClean="0"/>
              <a:t>:</a:t>
            </a:r>
            <a:endParaRPr lang="en-US" dirty="0" smtClean="0"/>
          </a:p>
          <a:p>
            <a:pPr marL="0" indent="0" algn="l">
              <a:buFont typeface="Wingdings" pitchFamily="2" charset="2"/>
              <a:buChar char="q"/>
            </a:pPr>
            <a:endParaRPr lang="en-US" dirty="0" smtClean="0"/>
          </a:p>
          <a:p>
            <a:pPr marL="0" indent="0" algn="l">
              <a:buFont typeface="Wingdings" pitchFamily="2" charset="2"/>
              <a:buChar char="q"/>
            </a:pPr>
            <a:r>
              <a:rPr lang="en-US" dirty="0" smtClean="0"/>
              <a:t>The </a:t>
            </a:r>
            <a:r>
              <a:rPr lang="en-US" dirty="0" smtClean="0"/>
              <a:t>plasma is frozen within 8 hours of collection in order to maintain the activity of factor </a:t>
            </a:r>
            <a:r>
              <a:rPr lang="en-US" b="1" dirty="0" smtClean="0"/>
              <a:t>V</a:t>
            </a:r>
            <a:r>
              <a:rPr lang="en-US" dirty="0" smtClean="0"/>
              <a:t> and factor </a:t>
            </a:r>
            <a:r>
              <a:rPr lang="en-US" b="1" dirty="0" smtClean="0"/>
              <a:t>VII</a:t>
            </a:r>
            <a:r>
              <a:rPr lang="en-US" dirty="0" smtClean="0"/>
              <a:t>.</a:t>
            </a:r>
          </a:p>
          <a:p>
            <a:pPr marL="0" indent="0" algn="l">
              <a:buFont typeface="Wingdings" pitchFamily="2" charset="2"/>
              <a:buChar char="q"/>
            </a:pPr>
            <a:endParaRPr lang="en-US" dirty="0" smtClean="0"/>
          </a:p>
          <a:p>
            <a:pPr marL="0" indent="0" algn="l">
              <a:buFont typeface="Wingdings" pitchFamily="2" charset="2"/>
              <a:buChar char="q"/>
            </a:pPr>
            <a:r>
              <a:rPr lang="en-US" dirty="0" smtClean="0"/>
              <a:t>The </a:t>
            </a:r>
            <a:r>
              <a:rPr lang="en-US" dirty="0" smtClean="0"/>
              <a:t>main indication for FFP is </a:t>
            </a:r>
            <a:r>
              <a:rPr lang="en-US" b="1" dirty="0" smtClean="0"/>
              <a:t>deficiency of multiple coagulation factors </a:t>
            </a:r>
            <a:r>
              <a:rPr lang="en-US" dirty="0" smtClean="0"/>
              <a:t>found in liver disease and in(DIC).</a:t>
            </a:r>
          </a:p>
          <a:p>
            <a:pPr marL="0" indent="0" algn="l">
              <a:buFont typeface="Wingdings" pitchFamily="2" charset="2"/>
              <a:buChar char="q"/>
            </a:pPr>
            <a:r>
              <a:rPr lang="en-US" dirty="0" smtClean="0"/>
              <a:t> It is also often used for urgent reversal of </a:t>
            </a:r>
            <a:r>
              <a:rPr lang="en-US" b="1" dirty="0" smtClean="0"/>
              <a:t>warfarin</a:t>
            </a:r>
            <a:r>
              <a:rPr lang="en-US" dirty="0" smtClean="0"/>
              <a:t> </a:t>
            </a:r>
            <a:r>
              <a:rPr lang="en-US" b="1" dirty="0" smtClean="0"/>
              <a:t>anticoagulation</a:t>
            </a:r>
            <a:r>
              <a:rPr lang="en-US" dirty="0" smtClean="0"/>
              <a:t>.</a:t>
            </a:r>
          </a:p>
          <a:p>
            <a:pPr marL="0" indent="0" algn="l">
              <a:buFont typeface="Wingdings" pitchFamily="2" charset="2"/>
              <a:buChar char="q"/>
            </a:pPr>
            <a:endParaRPr lang="en-US" dirty="0" smtClean="0"/>
          </a:p>
          <a:p>
            <a:pPr marL="0" indent="0" algn="l">
              <a:buFont typeface="Wingdings" pitchFamily="2" charset="2"/>
              <a:buChar char="q"/>
            </a:pPr>
            <a:r>
              <a:rPr lang="en-US" dirty="0" smtClean="0"/>
              <a:t>Plasma-transfused </a:t>
            </a:r>
            <a:r>
              <a:rPr lang="en-US" dirty="0" smtClean="0"/>
              <a:t>patients need to be observed for circulatory overload.</a:t>
            </a:r>
          </a:p>
          <a:p>
            <a:pPr marL="0" indent="0" algn="l">
              <a:buFont typeface="Wingdings" pitchFamily="2" charset="2"/>
              <a:buChar char="q"/>
            </a:pPr>
            <a:r>
              <a:rPr lang="en-US" dirty="0" smtClean="0"/>
              <a:t>The main side-effects include </a:t>
            </a:r>
            <a:r>
              <a:rPr lang="en-US" dirty="0" smtClean="0"/>
              <a:t>fever, chills, </a:t>
            </a:r>
            <a:r>
              <a:rPr lang="en-US" dirty="0" err="1" smtClean="0"/>
              <a:t>bronchospasm</a:t>
            </a:r>
            <a:r>
              <a:rPr lang="en-US" dirty="0" smtClean="0"/>
              <a:t> and </a:t>
            </a:r>
            <a:r>
              <a:rPr lang="en-US" dirty="0" smtClean="0"/>
              <a:t>adult respiratory distress </a:t>
            </a:r>
            <a:r>
              <a:rPr lang="en-US" dirty="0" smtClean="0"/>
              <a:t>syndrome.</a:t>
            </a:r>
            <a:endParaRPr lang="ar-JO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-891480"/>
            <a:ext cx="8229600" cy="891480"/>
          </a:xfrm>
        </p:spPr>
        <p:txBody>
          <a:bodyPr/>
          <a:lstStyle/>
          <a:p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xmlns="" val="49089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712968" cy="6264696"/>
          </a:xfrm>
        </p:spPr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US" sz="3200" b="1" dirty="0" smtClean="0"/>
              <a:t>5-Albumin</a:t>
            </a:r>
            <a:r>
              <a:rPr lang="en-US" sz="4000" dirty="0" smtClean="0"/>
              <a:t>:</a:t>
            </a:r>
          </a:p>
          <a:p>
            <a:pPr marL="0" indent="0" algn="l">
              <a:buNone/>
            </a:pPr>
            <a:endParaRPr lang="en-US" sz="4000" dirty="0" smtClean="0"/>
          </a:p>
          <a:p>
            <a:pPr marL="0" indent="0" algn="l">
              <a:buNone/>
            </a:pPr>
            <a:r>
              <a:rPr lang="en-US" dirty="0" smtClean="0"/>
              <a:t>This is available as 5% or 25% solution </a:t>
            </a:r>
            <a:r>
              <a:rPr lang="en-US" b="1" dirty="0" smtClean="0"/>
              <a:t>for</a:t>
            </a:r>
            <a:r>
              <a:rPr lang="en-US" dirty="0" smtClean="0"/>
              <a:t> the treatment of </a:t>
            </a:r>
            <a:r>
              <a:rPr lang="en-US" b="1" dirty="0" err="1" smtClean="0"/>
              <a:t>hypovolaemia</a:t>
            </a:r>
            <a:r>
              <a:rPr lang="en-US" dirty="0" smtClean="0"/>
              <a:t> and </a:t>
            </a:r>
            <a:r>
              <a:rPr lang="en-US" b="1" dirty="0" err="1" smtClean="0"/>
              <a:t>hypoalbuminaemia</a:t>
            </a:r>
            <a:r>
              <a:rPr lang="en-US" b="1" dirty="0" smtClean="0"/>
              <a:t>.</a:t>
            </a:r>
            <a:r>
              <a:rPr lang="en-US" dirty="0" smtClean="0"/>
              <a:t> </a:t>
            </a:r>
            <a:r>
              <a:rPr lang="en-US" dirty="0" smtClean="0"/>
              <a:t>A</a:t>
            </a:r>
            <a:r>
              <a:rPr lang="en-US" dirty="0" smtClean="0"/>
              <a:t>lso </a:t>
            </a:r>
            <a:r>
              <a:rPr lang="en-US" dirty="0" smtClean="0"/>
              <a:t>for </a:t>
            </a:r>
            <a:r>
              <a:rPr lang="en-US" dirty="0" smtClean="0"/>
              <a:t>liver disease associated </a:t>
            </a:r>
            <a:r>
              <a:rPr lang="en-US" dirty="0" smtClean="0"/>
              <a:t>ascites.</a:t>
            </a:r>
          </a:p>
          <a:p>
            <a:pPr marL="0" indent="0" algn="l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sz="3200" b="1" dirty="0" smtClean="0"/>
              <a:t>6-Immunoglobulins</a:t>
            </a:r>
            <a:r>
              <a:rPr lang="en-US" sz="3200" b="1" dirty="0" smtClean="0"/>
              <a:t>:</a:t>
            </a:r>
          </a:p>
          <a:p>
            <a:pPr marL="0" indent="0" algn="l">
              <a:buNone/>
            </a:pPr>
            <a:endParaRPr lang="en-US" sz="3200" b="1" dirty="0" smtClean="0"/>
          </a:p>
          <a:p>
            <a:pPr marL="0" indent="0" algn="l">
              <a:buNone/>
            </a:pPr>
            <a:r>
              <a:rPr lang="en-US" dirty="0" smtClean="0"/>
              <a:t>Intravenous (IV) immunoglobulin is used in the treatment of </a:t>
            </a:r>
            <a:r>
              <a:rPr lang="en-US" b="1" dirty="0" err="1" smtClean="0"/>
              <a:t>immuno</a:t>
            </a:r>
            <a:r>
              <a:rPr lang="en-US" b="1" dirty="0" smtClean="0"/>
              <a:t>-thrombocytopenia</a:t>
            </a:r>
            <a:r>
              <a:rPr lang="en-US" dirty="0" smtClean="0"/>
              <a:t>, </a:t>
            </a:r>
            <a:r>
              <a:rPr lang="en-US" b="1" dirty="0" err="1" smtClean="0"/>
              <a:t>Guillain-Barré</a:t>
            </a:r>
            <a:r>
              <a:rPr lang="en-US" dirty="0" smtClean="0"/>
              <a:t> </a:t>
            </a:r>
            <a:r>
              <a:rPr lang="en-US" b="1" dirty="0" smtClean="0"/>
              <a:t>syndrome</a:t>
            </a:r>
            <a:r>
              <a:rPr lang="en-US" dirty="0" smtClean="0"/>
              <a:t> and </a:t>
            </a:r>
            <a:r>
              <a:rPr lang="en-US" b="1" dirty="0" smtClean="0"/>
              <a:t>autoimmune</a:t>
            </a:r>
            <a:r>
              <a:rPr lang="en-US" dirty="0" smtClean="0"/>
              <a:t> </a:t>
            </a:r>
            <a:r>
              <a:rPr lang="en-US" b="1" dirty="0" err="1" smtClean="0"/>
              <a:t>haemolytic</a:t>
            </a:r>
            <a:r>
              <a:rPr lang="en-US" dirty="0" smtClean="0"/>
              <a:t> </a:t>
            </a:r>
            <a:r>
              <a:rPr lang="en-US" b="1" dirty="0" err="1" smtClean="0"/>
              <a:t>anaemias</a:t>
            </a:r>
            <a:endParaRPr lang="ar-JO" b="1" dirty="0"/>
          </a:p>
        </p:txBody>
      </p:sp>
    </p:spTree>
    <p:extLst>
      <p:ext uri="{BB962C8B-B14F-4D97-AF65-F5344CB8AC3E}">
        <p14:creationId xmlns:p14="http://schemas.microsoft.com/office/powerpoint/2010/main" xmlns="" val="128206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Font typeface="Arial" pitchFamily="34" charset="0"/>
              <a:buChar char="•"/>
            </a:pPr>
            <a:r>
              <a:rPr lang="en-US" sz="2800" dirty="0" smtClean="0"/>
              <a:t>Blood volume includes both red blood cells and </a:t>
            </a:r>
            <a:r>
              <a:rPr lang="en-US" sz="2800" dirty="0" smtClean="0"/>
              <a:t>plasma.</a:t>
            </a:r>
            <a:endParaRPr lang="en-US" sz="2800" dirty="0" smtClean="0"/>
          </a:p>
          <a:p>
            <a:pPr marL="0" indent="0" algn="l">
              <a:buFont typeface="Arial" pitchFamily="34" charset="0"/>
              <a:buChar char="•"/>
            </a:pPr>
            <a:r>
              <a:rPr lang="en-US" sz="2800" dirty="0" smtClean="0"/>
              <a:t>Maintaining </a:t>
            </a:r>
            <a:r>
              <a:rPr lang="en-US" sz="2800" dirty="0" smtClean="0"/>
              <a:t>a normal volume of blood is very important as blood carries oxygen and essential nutrients throughout the body.</a:t>
            </a:r>
          </a:p>
          <a:p>
            <a:pPr marL="0" indent="0" algn="l">
              <a:buFont typeface="Arial" pitchFamily="34" charset="0"/>
              <a:buChar char="•"/>
            </a:pPr>
            <a:r>
              <a:rPr lang="en-US" sz="2800" dirty="0" smtClean="0"/>
              <a:t>Normal blood volume in adults (4.7-5 liters).</a:t>
            </a:r>
          </a:p>
          <a:p>
            <a:pPr marL="0" indent="0" algn="l">
              <a:buNone/>
            </a:pPr>
            <a:endParaRPr lang="ar-JO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Blood </a:t>
            </a:r>
            <a:r>
              <a:rPr lang="en-US" dirty="0" smtClean="0"/>
              <a:t>Volume </a:t>
            </a:r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xmlns="" val="57116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6336704"/>
          </a:xfrm>
        </p:spPr>
        <p:txBody>
          <a:bodyPr/>
          <a:lstStyle/>
          <a:p>
            <a:pPr marL="0" indent="0" algn="l">
              <a:buNone/>
            </a:pPr>
            <a:r>
              <a:rPr lang="en-US" sz="4400" dirty="0" smtClean="0"/>
              <a:t>Blood can be provided from two sources: </a:t>
            </a:r>
          </a:p>
          <a:p>
            <a:pPr marL="0" indent="0" algn="l">
              <a:buNone/>
            </a:pPr>
            <a:r>
              <a:rPr lang="en-US" sz="2800" dirty="0" smtClean="0"/>
              <a:t>1- </a:t>
            </a:r>
            <a:r>
              <a:rPr lang="en-US" sz="2800" dirty="0" err="1" smtClean="0"/>
              <a:t>Autologous</a:t>
            </a:r>
            <a:r>
              <a:rPr lang="en-US" sz="2800" dirty="0" smtClean="0"/>
              <a:t> </a:t>
            </a:r>
            <a:r>
              <a:rPr lang="en-US" sz="2800" dirty="0" smtClean="0"/>
              <a:t>blood (using own blood) </a:t>
            </a:r>
            <a:endParaRPr lang="en-US" sz="2800" dirty="0"/>
          </a:p>
          <a:p>
            <a:pPr marL="0" indent="0" algn="l">
              <a:buNone/>
            </a:pPr>
            <a:r>
              <a:rPr lang="en-US" sz="2800" dirty="0" smtClean="0"/>
              <a:t>2- Analogous </a:t>
            </a:r>
            <a:r>
              <a:rPr lang="en-US" sz="2800" dirty="0" smtClean="0"/>
              <a:t>blood (using else blood)</a:t>
            </a:r>
          </a:p>
          <a:p>
            <a:pPr marL="0" indent="0" algn="l">
              <a:buNone/>
            </a:pPr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xmlns="" val="47180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1412776"/>
            <a:ext cx="7117180" cy="3364605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chemeClr val="accent4">
                    <a:lumMod val="75000"/>
                  </a:schemeClr>
                </a:solidFill>
              </a:rPr>
              <a:t>Complications of blood transfusion</a:t>
            </a:r>
            <a:r>
              <a:rPr lang="en-US" dirty="0" smtClean="0"/>
              <a:t/>
            </a:r>
            <a:br>
              <a:rPr lang="en-US" dirty="0" smtClean="0"/>
            </a:br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xmlns="" val="419465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404664"/>
            <a:ext cx="8712968" cy="5976664"/>
          </a:xfrm>
        </p:spPr>
        <p:txBody>
          <a:bodyPr>
            <a:normAutofit fontScale="40000" lnSpcReduction="20000"/>
          </a:bodyPr>
          <a:lstStyle/>
          <a:p>
            <a:pPr marL="0" indent="0" algn="l">
              <a:buNone/>
            </a:pPr>
            <a:r>
              <a:rPr lang="en-US" sz="12800" b="1" dirty="0" smtClean="0"/>
              <a:t>Allergic Reaction</a:t>
            </a:r>
          </a:p>
          <a:p>
            <a:pPr marL="0" indent="0" algn="l">
              <a:buNone/>
            </a:pPr>
            <a:endParaRPr lang="en-US" sz="7400" dirty="0" smtClean="0"/>
          </a:p>
          <a:p>
            <a:pPr marL="0" indent="0" algn="l">
              <a:buNone/>
            </a:pPr>
            <a:r>
              <a:rPr lang="en-US" sz="9600" dirty="0" smtClean="0"/>
              <a:t>Symptoms can include:</a:t>
            </a:r>
          </a:p>
          <a:p>
            <a:pPr marL="0" indent="0" algn="l">
              <a:buNone/>
            </a:pPr>
            <a:r>
              <a:rPr lang="en-US" sz="11200" dirty="0" smtClean="0"/>
              <a:t>1-Anxiety </a:t>
            </a:r>
          </a:p>
          <a:p>
            <a:pPr marL="0" indent="0" algn="l">
              <a:buNone/>
            </a:pPr>
            <a:r>
              <a:rPr lang="en-US" sz="9600" dirty="0" smtClean="0"/>
              <a:t>2-Chest and/or back pain </a:t>
            </a:r>
          </a:p>
          <a:p>
            <a:pPr marL="0" indent="0" algn="l">
              <a:buNone/>
            </a:pPr>
            <a:r>
              <a:rPr lang="en-US" sz="9600" dirty="0" smtClean="0"/>
              <a:t>3-Troubled breathing </a:t>
            </a:r>
          </a:p>
          <a:p>
            <a:pPr marL="0" indent="0" algn="l">
              <a:buNone/>
            </a:pPr>
            <a:r>
              <a:rPr lang="en-US" sz="9600" dirty="0" smtClean="0"/>
              <a:t>4-Fever, chills, flushing, and clammy skin </a:t>
            </a:r>
          </a:p>
          <a:p>
            <a:pPr marL="0" indent="0" algn="l">
              <a:buNone/>
            </a:pPr>
            <a:r>
              <a:rPr lang="en-US" sz="9600" dirty="0" smtClean="0"/>
              <a:t>5-Tachycardia or low blood pressure</a:t>
            </a:r>
          </a:p>
          <a:p>
            <a:pPr marL="0" indent="0" algn="l">
              <a:buNone/>
            </a:pPr>
            <a:r>
              <a:rPr lang="en-US" sz="9600" dirty="0" smtClean="0"/>
              <a:t>7-Nausea</a:t>
            </a:r>
            <a:endParaRPr lang="en-US" sz="7400" dirty="0" smtClean="0"/>
          </a:p>
        </p:txBody>
      </p:sp>
    </p:spTree>
    <p:extLst>
      <p:ext uri="{BB962C8B-B14F-4D97-AF65-F5344CB8AC3E}">
        <p14:creationId xmlns:p14="http://schemas.microsoft.com/office/powerpoint/2010/main" xmlns="" val="252709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404664"/>
            <a:ext cx="8712968" cy="648072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3600" b="1" dirty="0" smtClean="0"/>
              <a:t>Viruses and Infectious Diseases</a:t>
            </a:r>
            <a:r>
              <a:rPr lang="en-US" sz="5700" dirty="0" smtClean="0"/>
              <a:t>:</a:t>
            </a:r>
          </a:p>
          <a:p>
            <a:pPr marL="0" indent="0" algn="l">
              <a:buNone/>
            </a:pPr>
            <a:r>
              <a:rPr lang="en-US" sz="4400" dirty="0" smtClean="0"/>
              <a:t>1-HIV.</a:t>
            </a:r>
          </a:p>
          <a:p>
            <a:pPr marL="0" indent="0" algn="l">
              <a:buNone/>
            </a:pPr>
            <a:r>
              <a:rPr lang="en-US" sz="4400" dirty="0" smtClean="0"/>
              <a:t>2-Hepatitis B and C.</a:t>
            </a:r>
          </a:p>
          <a:p>
            <a:pPr marL="0" indent="0" algn="l">
              <a:buNone/>
            </a:pPr>
            <a:endParaRPr lang="ar-JO" sz="41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-315416"/>
            <a:ext cx="8229600" cy="144016"/>
          </a:xfrm>
        </p:spPr>
        <p:txBody>
          <a:bodyPr>
            <a:normAutofit fontScale="90000"/>
          </a:bodyPr>
          <a:lstStyle/>
          <a:p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xmlns="" val="7541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408712"/>
          </a:xfrm>
        </p:spPr>
        <p:txBody>
          <a:bodyPr>
            <a:normAutofit fontScale="55000" lnSpcReduction="20000"/>
          </a:bodyPr>
          <a:lstStyle/>
          <a:p>
            <a:pPr marL="0" indent="0" algn="l">
              <a:buNone/>
            </a:pPr>
            <a:r>
              <a:rPr lang="en-US" sz="7300" b="1" dirty="0" smtClean="0"/>
              <a:t>Fever</a:t>
            </a:r>
            <a:r>
              <a:rPr lang="en-US" sz="7300" dirty="0" smtClean="0"/>
              <a:t>:</a:t>
            </a:r>
          </a:p>
          <a:p>
            <a:pPr marL="0" indent="0" algn="l">
              <a:buNone/>
            </a:pPr>
            <a:r>
              <a:rPr lang="en-US" sz="6000" dirty="0" smtClean="0"/>
              <a:t>a normal response to white blood cells in the donated blood.  treat the fever by antipyretics.</a:t>
            </a:r>
            <a:endParaRPr lang="en-US" sz="5100" dirty="0" smtClean="0"/>
          </a:p>
          <a:p>
            <a:pPr marL="0" indent="0" algn="l">
              <a:buNone/>
            </a:pPr>
            <a:endParaRPr lang="en-US" sz="4000" dirty="0" smtClean="0"/>
          </a:p>
          <a:p>
            <a:pPr marL="0" indent="0" algn="l">
              <a:buNone/>
            </a:pPr>
            <a:r>
              <a:rPr lang="en-US" sz="7600" b="1" dirty="0" smtClean="0"/>
              <a:t>Iron</a:t>
            </a:r>
            <a:r>
              <a:rPr lang="en-US" sz="7600" dirty="0" smtClean="0"/>
              <a:t> </a:t>
            </a:r>
            <a:r>
              <a:rPr lang="en-US" sz="7600" b="1" dirty="0" smtClean="0"/>
              <a:t>Overload</a:t>
            </a:r>
          </a:p>
          <a:p>
            <a:pPr marL="0" indent="0" algn="l">
              <a:buNone/>
            </a:pPr>
            <a:endParaRPr lang="en-US" sz="4000" dirty="0" smtClean="0"/>
          </a:p>
          <a:p>
            <a:pPr marL="0" indent="0" algn="l">
              <a:buNone/>
            </a:pPr>
            <a:r>
              <a:rPr lang="en-US" sz="6000" dirty="0" smtClean="0"/>
              <a:t>Getting many blood transfusions can cause (iron overload). People who have a blood disorder like thalassemia, which requires multiple transfusions, are at risk for iron overload. Iron overload can damage your liver, heart, and other parts of your body.</a:t>
            </a:r>
          </a:p>
          <a:p>
            <a:pPr marL="0" indent="0" algn="l">
              <a:buNone/>
            </a:pPr>
            <a:r>
              <a:rPr lang="en-US" sz="6000" dirty="0" smtClean="0"/>
              <a:t>iron chelation therapy. </a:t>
            </a:r>
            <a:endParaRPr lang="ar-JO" sz="4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5719"/>
            <a:ext cx="8229600" cy="45719"/>
          </a:xfrm>
        </p:spPr>
        <p:txBody>
          <a:bodyPr>
            <a:normAutofit fontScale="90000"/>
          </a:bodyPr>
          <a:lstStyle/>
          <a:p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xmlns="" val="25201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8640"/>
            <a:ext cx="8435280" cy="655272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4400" dirty="0" smtClean="0"/>
              <a:t> </a:t>
            </a:r>
            <a:r>
              <a:rPr lang="en-US" sz="4400" b="1" dirty="0" smtClean="0"/>
              <a:t>Acute</a:t>
            </a:r>
            <a:r>
              <a:rPr lang="en-US" sz="4400" dirty="0" smtClean="0"/>
              <a:t> </a:t>
            </a:r>
            <a:r>
              <a:rPr lang="en-US" sz="4400" b="1" dirty="0" smtClean="0"/>
              <a:t>lung</a:t>
            </a:r>
            <a:r>
              <a:rPr lang="en-US" sz="4400" dirty="0" smtClean="0"/>
              <a:t> </a:t>
            </a:r>
            <a:r>
              <a:rPr lang="en-US" sz="4400" b="1" dirty="0" smtClean="0"/>
              <a:t>injury</a:t>
            </a:r>
            <a:r>
              <a:rPr lang="en-US" dirty="0" smtClean="0"/>
              <a:t>:</a:t>
            </a:r>
          </a:p>
          <a:p>
            <a:pPr marL="0" indent="0" algn="l">
              <a:buNone/>
            </a:pPr>
            <a:r>
              <a:rPr lang="en-US" dirty="0" smtClean="0"/>
              <a:t> </a:t>
            </a:r>
            <a:r>
              <a:rPr lang="en-US" sz="2400" dirty="0" smtClean="0"/>
              <a:t>usually occurs within about 6 hours of the procedure.</a:t>
            </a:r>
          </a:p>
          <a:p>
            <a:pPr marL="0" indent="0" algn="l">
              <a:buNone/>
            </a:pPr>
            <a:r>
              <a:rPr lang="en-US" sz="2400" dirty="0" smtClean="0"/>
              <a:t>Most patients recover. However, 5 to 25 percent of patients who develop lung injuries die from the injuries.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-459432"/>
            <a:ext cx="8229600" cy="360040"/>
          </a:xfrm>
        </p:spPr>
        <p:txBody>
          <a:bodyPr>
            <a:normAutofit fontScale="90000"/>
          </a:bodyPr>
          <a:lstStyle/>
          <a:p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xmlns="" val="206709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336704"/>
          </a:xfrm>
        </p:spPr>
        <p:txBody>
          <a:bodyPr/>
          <a:lstStyle/>
          <a:p>
            <a:pPr marL="0" indent="0" algn="l">
              <a:buNone/>
            </a:pPr>
            <a:r>
              <a:rPr lang="en-US" sz="4400" b="1" dirty="0" smtClean="0"/>
              <a:t>Acute immune hemolytic reaction</a:t>
            </a:r>
            <a:r>
              <a:rPr lang="en-US" sz="4400" dirty="0" smtClean="0"/>
              <a:t>:</a:t>
            </a:r>
          </a:p>
          <a:p>
            <a:pPr marL="0" indent="0" algn="l">
              <a:buNone/>
            </a:pPr>
            <a:r>
              <a:rPr lang="en-US" dirty="0" smtClean="0"/>
              <a:t> is very serious, but also very rare. </a:t>
            </a:r>
          </a:p>
          <a:p>
            <a:pPr marL="0" indent="0" algn="l">
              <a:buNone/>
            </a:pPr>
            <a:r>
              <a:rPr lang="en-US" dirty="0" smtClean="0"/>
              <a:t>It occurs if the blood type during a transfusion doesn't match or work with your blood type. </a:t>
            </a:r>
            <a:r>
              <a:rPr lang="en-US" dirty="0" smtClean="0"/>
              <a:t>Body </a:t>
            </a:r>
            <a:r>
              <a:rPr lang="en-US" dirty="0" smtClean="0"/>
              <a:t>attacks the new red blood cells, which then produce substances that harm kidneys.</a:t>
            </a:r>
          </a:p>
          <a:p>
            <a:pPr marL="0" indent="0" algn="l">
              <a:buNone/>
            </a:pPr>
            <a:r>
              <a:rPr lang="en-US" dirty="0" smtClean="0"/>
              <a:t>The symptoms include </a:t>
            </a:r>
            <a:r>
              <a:rPr lang="en-US" b="1" dirty="0" smtClean="0"/>
              <a:t>chills, fever, nausea, pain </a:t>
            </a:r>
            <a:r>
              <a:rPr lang="en-US" dirty="0" smtClean="0"/>
              <a:t>in the chest or back, and </a:t>
            </a:r>
            <a:r>
              <a:rPr lang="en-US" b="1" dirty="0" smtClean="0"/>
              <a:t>dark urine.</a:t>
            </a:r>
          </a:p>
          <a:p>
            <a:pPr marL="0" indent="0" algn="l">
              <a:buNone/>
            </a:pPr>
            <a:r>
              <a:rPr lang="en-US" dirty="0" smtClean="0"/>
              <a:t>Stop </a:t>
            </a:r>
            <a:r>
              <a:rPr lang="en-US" dirty="0" smtClean="0"/>
              <a:t>the transfusion at the first sign of this reaction.</a:t>
            </a:r>
            <a:endParaRPr lang="ar-JO" dirty="0" smtClean="0"/>
          </a:p>
          <a:p>
            <a:pPr marL="0" indent="0" algn="l">
              <a:buNone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72008"/>
          </a:xfrm>
        </p:spPr>
        <p:txBody>
          <a:bodyPr>
            <a:normAutofit fontScale="90000"/>
          </a:bodyPr>
          <a:lstStyle/>
          <a:p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xmlns="" val="423482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291264" cy="6192688"/>
          </a:xfrm>
        </p:spPr>
        <p:txBody>
          <a:bodyPr>
            <a:normAutofit fontScale="85000" lnSpcReduction="20000"/>
          </a:bodyPr>
          <a:lstStyle/>
          <a:p>
            <a:pPr marL="0" indent="0" algn="l">
              <a:buNone/>
            </a:pPr>
            <a:endParaRPr lang="en-US" sz="5100" i="1" dirty="0" smtClean="0"/>
          </a:p>
          <a:p>
            <a:pPr marL="0" indent="0" algn="l">
              <a:buNone/>
            </a:pPr>
            <a:r>
              <a:rPr lang="en-US" sz="5100" b="1" dirty="0" smtClean="0"/>
              <a:t>Delayed Hemolytic </a:t>
            </a:r>
            <a:r>
              <a:rPr lang="en-US" sz="5100" b="1" dirty="0" smtClean="0"/>
              <a:t>Reaction</a:t>
            </a:r>
          </a:p>
          <a:p>
            <a:pPr marL="0" indent="0" algn="l">
              <a:buNone/>
            </a:pPr>
            <a:endParaRPr lang="en-US" b="1" dirty="0" smtClean="0"/>
          </a:p>
          <a:p>
            <a:pPr marL="0" indent="0" algn="l">
              <a:buNone/>
            </a:pPr>
            <a:r>
              <a:rPr lang="en-US" sz="4400" dirty="0" smtClean="0"/>
              <a:t>This is a much slower version of acute immune hemolytic reaction</a:t>
            </a:r>
            <a:r>
              <a:rPr lang="en-US" sz="4400" dirty="0" smtClean="0"/>
              <a:t>.</a:t>
            </a:r>
          </a:p>
          <a:p>
            <a:pPr marL="0" indent="0" algn="l">
              <a:buNone/>
            </a:pPr>
            <a:endParaRPr lang="en-US" sz="4400" dirty="0" smtClean="0"/>
          </a:p>
          <a:p>
            <a:pPr marL="0" indent="0" algn="l">
              <a:buNone/>
            </a:pPr>
            <a:r>
              <a:rPr lang="en-US" sz="4400" dirty="0" smtClean="0"/>
              <a:t>Both acute and delayed hemolytic reactions are most common in patients who have had a previous transfusion</a:t>
            </a:r>
          </a:p>
          <a:p>
            <a:pPr marL="0" indent="0" algn="l">
              <a:buNone/>
            </a:pPr>
            <a:endParaRPr lang="en-US" sz="4400" dirty="0" smtClean="0"/>
          </a:p>
          <a:p>
            <a:pPr marL="0" indent="0" algn="l">
              <a:buNone/>
            </a:pPr>
            <a:r>
              <a:rPr lang="en-US" sz="4400" b="1" dirty="0" smtClean="0"/>
              <a:t>GVHD</a:t>
            </a:r>
            <a:r>
              <a:rPr lang="en-US" dirty="0" smtClean="0"/>
              <a:t>.</a:t>
            </a:r>
            <a:endParaRPr lang="ar-JO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5719"/>
            <a:ext cx="8229600" cy="45719"/>
          </a:xfrm>
        </p:spPr>
        <p:txBody>
          <a:bodyPr>
            <a:normAutofit fontScale="90000"/>
          </a:bodyPr>
          <a:lstStyle/>
          <a:p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xmlns="" val="49658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204864"/>
            <a:ext cx="8964488" cy="4653135"/>
          </a:xfrm>
        </p:spPr>
        <p:txBody>
          <a:bodyPr/>
          <a:lstStyle/>
          <a:p>
            <a:pPr marL="0" indent="0" algn="l">
              <a:buNone/>
            </a:pPr>
            <a:r>
              <a:rPr lang="en-US" sz="3600" dirty="0"/>
              <a:t>Replacement </a:t>
            </a:r>
            <a:r>
              <a:rPr lang="en-US" sz="3600" dirty="0" smtClean="0"/>
              <a:t>by </a:t>
            </a:r>
            <a:r>
              <a:rPr lang="en-US" sz="3600" dirty="0"/>
              <a:t>transfusion of more than 50 % of a patient's blood volume in 12 - 24 hours </a:t>
            </a:r>
          </a:p>
          <a:p>
            <a:endParaRPr lang="ar-JO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00" y="642918"/>
            <a:ext cx="7125113" cy="1584176"/>
          </a:xfrm>
        </p:spPr>
        <p:txBody>
          <a:bodyPr/>
          <a:lstStyle/>
          <a:p>
            <a:r>
              <a:rPr lang="en-US" b="1" i="1" dirty="0" smtClean="0"/>
              <a:t>Massive blood transfusion </a:t>
            </a:r>
            <a:endParaRPr lang="ar-JO" b="1" i="1" dirty="0"/>
          </a:p>
        </p:txBody>
      </p:sp>
    </p:spTree>
    <p:extLst>
      <p:ext uri="{BB962C8B-B14F-4D97-AF65-F5344CB8AC3E}">
        <p14:creationId xmlns:p14="http://schemas.microsoft.com/office/powerpoint/2010/main" xmlns="" val="248570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400" dirty="0" smtClean="0"/>
              <a:t>1- coagulopathy like DIC </a:t>
            </a:r>
          </a:p>
          <a:p>
            <a:pPr marL="0" indent="0" algn="l">
              <a:buNone/>
            </a:pPr>
            <a:r>
              <a:rPr lang="en-US" sz="2400" dirty="0" smtClean="0"/>
              <a:t>2- acidosis </a:t>
            </a:r>
          </a:p>
          <a:p>
            <a:pPr marL="0" indent="0" algn="l">
              <a:buNone/>
            </a:pPr>
            <a:r>
              <a:rPr lang="en-US" sz="2400" dirty="0" smtClean="0"/>
              <a:t>3-hypothermia</a:t>
            </a:r>
          </a:p>
          <a:p>
            <a:pPr marL="0" indent="0" algn="l">
              <a:buNone/>
            </a:pPr>
            <a:r>
              <a:rPr lang="en-US" sz="2400" dirty="0" smtClean="0"/>
              <a:t>4-hypocalecmia </a:t>
            </a:r>
          </a:p>
          <a:p>
            <a:pPr marL="0" indent="0" algn="l">
              <a:buNone/>
            </a:pPr>
            <a:r>
              <a:rPr lang="en-US" sz="2400" dirty="0" smtClean="0"/>
              <a:t>5-hyperkalemia </a:t>
            </a:r>
          </a:p>
          <a:p>
            <a:pPr marL="0" indent="0" algn="l">
              <a:buNone/>
            </a:pPr>
            <a:r>
              <a:rPr lang="en-US" sz="2400" dirty="0" smtClean="0"/>
              <a:t>6-impaired O</a:t>
            </a:r>
            <a:r>
              <a:rPr lang="en-US" sz="1600" dirty="0" smtClean="0"/>
              <a:t>2</a:t>
            </a:r>
            <a:r>
              <a:rPr lang="en-US" sz="2400" dirty="0" smtClean="0"/>
              <a:t>  diffusion .</a:t>
            </a:r>
          </a:p>
          <a:p>
            <a:pPr marL="0" indent="0" algn="l">
              <a:buNone/>
            </a:pPr>
            <a:endParaRPr lang="ar-JO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Complication of massive blood transfusion </a:t>
            </a:r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xmlns="" val="363758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800" dirty="0" smtClean="0"/>
              <a:t>It differs from one person to another.</a:t>
            </a:r>
          </a:p>
          <a:p>
            <a:pPr marL="0" indent="0" algn="l">
              <a:buNone/>
            </a:pPr>
            <a:r>
              <a:rPr lang="en-US" sz="2800" dirty="0" smtClean="0"/>
              <a:t>1-females have less blood volume than males </a:t>
            </a:r>
          </a:p>
          <a:p>
            <a:pPr marL="0" indent="0" algn="l">
              <a:buNone/>
            </a:pPr>
            <a:r>
              <a:rPr lang="en-US" sz="2800" dirty="0" smtClean="0"/>
              <a:t>2-age ( bodies of </a:t>
            </a:r>
            <a:r>
              <a:rPr lang="en-US" sz="2800" dirty="0" err="1" smtClean="0"/>
              <a:t>childern</a:t>
            </a:r>
            <a:r>
              <a:rPr lang="en-US" sz="2800" dirty="0" smtClean="0"/>
              <a:t> have less blood volume than adults)</a:t>
            </a:r>
          </a:p>
          <a:p>
            <a:pPr marL="0" indent="0" algn="l">
              <a:buNone/>
            </a:pPr>
            <a:r>
              <a:rPr lang="en-US" sz="2800" dirty="0" smtClean="0"/>
              <a:t>3-pregnant women increase the blood volume </a:t>
            </a:r>
          </a:p>
          <a:p>
            <a:pPr marL="0" indent="0" algn="l">
              <a:buNone/>
            </a:pPr>
            <a:r>
              <a:rPr lang="en-US" sz="2800" dirty="0" smtClean="0"/>
              <a:t>4-if there is acute or chronic blood loss</a:t>
            </a:r>
            <a:r>
              <a:rPr lang="en-US" dirty="0" smtClean="0"/>
              <a:t>.</a:t>
            </a:r>
            <a:endParaRPr lang="ar-JO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Factors affecting </a:t>
            </a:r>
            <a:r>
              <a:rPr lang="en-US" dirty="0" smtClean="0"/>
              <a:t>B</a:t>
            </a:r>
            <a:r>
              <a:rPr lang="en-US" dirty="0" smtClean="0"/>
              <a:t>lood </a:t>
            </a:r>
            <a:r>
              <a:rPr lang="en-US" dirty="0" smtClean="0"/>
              <a:t>V</a:t>
            </a:r>
            <a:r>
              <a:rPr lang="en-US" dirty="0" smtClean="0"/>
              <a:t>olume</a:t>
            </a:r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xmlns="" val="221981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2800" dirty="0" smtClean="0"/>
              <a:t>Blood loss can occur :</a:t>
            </a:r>
          </a:p>
          <a:p>
            <a:pPr marL="0" indent="0" algn="l">
              <a:buNone/>
            </a:pPr>
            <a:r>
              <a:rPr lang="en-US" sz="2800" dirty="0" smtClean="0"/>
              <a:t>1-internally (inside the body)</a:t>
            </a:r>
          </a:p>
          <a:p>
            <a:pPr marL="0" indent="0" algn="l">
              <a:buNone/>
            </a:pPr>
            <a:r>
              <a:rPr lang="en-US" sz="2800" dirty="0" smtClean="0"/>
              <a:t>2-externally ( through any natural opening :</a:t>
            </a:r>
            <a:r>
              <a:rPr lang="en-US" sz="2800" dirty="0" err="1" smtClean="0"/>
              <a:t>mouth,nose,ear,anus</a:t>
            </a:r>
            <a:r>
              <a:rPr lang="en-US" sz="2800" dirty="0" smtClean="0"/>
              <a:t>…)</a:t>
            </a:r>
          </a:p>
          <a:p>
            <a:pPr marL="0" indent="0" algn="l">
              <a:buNone/>
            </a:pPr>
            <a:r>
              <a:rPr lang="en-US" sz="2800" dirty="0" smtClean="0"/>
              <a:t> </a:t>
            </a:r>
            <a:r>
              <a:rPr lang="en-US" sz="2000" i="1" dirty="0" err="1" smtClean="0"/>
              <a:t>Desanguination</a:t>
            </a:r>
            <a:r>
              <a:rPr lang="en-US" sz="2000" dirty="0" smtClean="0"/>
              <a:t> is a massive blood loss </a:t>
            </a:r>
          </a:p>
          <a:p>
            <a:pPr marL="0" indent="0" algn="l">
              <a:buNone/>
            </a:pPr>
            <a:r>
              <a:rPr lang="en-US" sz="2000" dirty="0" smtClean="0"/>
              <a:t> </a:t>
            </a:r>
            <a:r>
              <a:rPr lang="en-US" sz="2000" i="1" dirty="0" smtClean="0"/>
              <a:t>exsanguination</a:t>
            </a:r>
            <a:r>
              <a:rPr lang="en-US" sz="2000" dirty="0" smtClean="0"/>
              <a:t> is a complete blood loss. </a:t>
            </a:r>
            <a:endParaRPr lang="ar-JO" sz="2000" dirty="0"/>
          </a:p>
        </p:txBody>
      </p:sp>
    </p:spTree>
    <p:extLst>
      <p:ext uri="{BB962C8B-B14F-4D97-AF65-F5344CB8AC3E}">
        <p14:creationId xmlns:p14="http://schemas.microsoft.com/office/powerpoint/2010/main" xmlns="" val="287285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Font typeface="Wingdings" pitchFamily="2" charset="2"/>
              <a:buChar char="§"/>
            </a:pPr>
            <a:r>
              <a:rPr lang="en-US" sz="3600" dirty="0" smtClean="0"/>
              <a:t>Typically, a healthy person can endure a loss of 10–15% of the total blood volume without serious medical </a:t>
            </a:r>
            <a:r>
              <a:rPr lang="en-US" sz="3600" dirty="0" smtClean="0"/>
              <a:t>difficulties. </a:t>
            </a:r>
            <a:endParaRPr lang="en-US" sz="3600" dirty="0" smtClean="0"/>
          </a:p>
          <a:p>
            <a:pPr marL="0" indent="0" algn="l">
              <a:buFont typeface="Wingdings" pitchFamily="2" charset="2"/>
              <a:buChar char="§"/>
            </a:pPr>
            <a:r>
              <a:rPr lang="en-US" sz="3600" dirty="0" smtClean="0"/>
              <a:t>Blood donation takes 8–10% of the donor's blood volume</a:t>
            </a:r>
            <a:r>
              <a:rPr lang="en-US" dirty="0" smtClean="0"/>
              <a:t>.</a:t>
            </a:r>
            <a:endParaRPr lang="ar-JO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JO"/>
          </a:p>
        </p:txBody>
      </p:sp>
    </p:spTree>
    <p:extLst>
      <p:ext uri="{BB962C8B-B14F-4D97-AF65-F5344CB8AC3E}">
        <p14:creationId xmlns:p14="http://schemas.microsoft.com/office/powerpoint/2010/main" xmlns="" val="234591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2800" dirty="0" smtClean="0"/>
              <a:t>Hemorrhage is broken down into four classes by the Advanced Trauma Life Support (ATLS)</a:t>
            </a:r>
          </a:p>
          <a:p>
            <a:pPr marL="0" indent="0" algn="l">
              <a:buNone/>
            </a:pPr>
            <a:endParaRPr lang="en-US" sz="28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l">
              <a:buNone/>
            </a:pPr>
            <a:endParaRPr lang="en-US" sz="28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0" indent="0" algn="l"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1) Class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I Hemorrhage</a:t>
            </a:r>
            <a:r>
              <a:rPr lang="en-US" sz="2800" dirty="0" smtClean="0"/>
              <a:t>: involves up to 15% of blood </a:t>
            </a:r>
            <a:r>
              <a:rPr lang="en-US" sz="2800" dirty="0" smtClean="0"/>
              <a:t>volume.</a:t>
            </a:r>
            <a:endParaRPr lang="ar-JO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1038764"/>
          </a:xfrm>
        </p:spPr>
        <p:txBody>
          <a:bodyPr/>
          <a:lstStyle/>
          <a:p>
            <a:r>
              <a:rPr lang="en-US" sz="3600" b="1" dirty="0" smtClean="0"/>
              <a:t>Classification of blood loss</a:t>
            </a:r>
            <a:endParaRPr lang="ar-JO" sz="3600" b="1" dirty="0"/>
          </a:p>
        </p:txBody>
      </p:sp>
    </p:spTree>
    <p:extLst>
      <p:ext uri="{BB962C8B-B14F-4D97-AF65-F5344CB8AC3E}">
        <p14:creationId xmlns:p14="http://schemas.microsoft.com/office/powerpoint/2010/main" xmlns="" val="119402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714356"/>
            <a:ext cx="8215370" cy="6143644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2) Class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II Hemorrhage</a:t>
            </a:r>
            <a:r>
              <a:rPr lang="en-US" sz="2800" dirty="0" smtClean="0"/>
              <a:t>:</a:t>
            </a:r>
          </a:p>
          <a:p>
            <a:pPr marL="0" indent="0" algn="l">
              <a:buNone/>
            </a:pPr>
            <a:endParaRPr lang="en-US" sz="2800" dirty="0" smtClean="0"/>
          </a:p>
          <a:p>
            <a:pPr marL="0" indent="0" algn="l">
              <a:buNone/>
            </a:pPr>
            <a:r>
              <a:rPr lang="en-US" sz="2800" dirty="0" smtClean="0"/>
              <a:t>Involves </a:t>
            </a:r>
            <a:r>
              <a:rPr lang="en-US" sz="2800" b="1" dirty="0" smtClean="0"/>
              <a:t>15-30% </a:t>
            </a:r>
            <a:r>
              <a:rPr lang="en-US" sz="2800" dirty="0" smtClean="0"/>
              <a:t>of total blood volume. </a:t>
            </a:r>
            <a:endParaRPr lang="en-US" sz="2800" dirty="0" smtClean="0"/>
          </a:p>
          <a:p>
            <a:pPr marL="0" indent="0" algn="l">
              <a:buNone/>
            </a:pPr>
            <a:endParaRPr lang="en-US" sz="2800" dirty="0" smtClean="0"/>
          </a:p>
          <a:p>
            <a:r>
              <a:rPr lang="en-US" sz="2800" dirty="0" smtClean="0"/>
              <a:t>Tachycardia</a:t>
            </a:r>
          </a:p>
          <a:p>
            <a:r>
              <a:rPr lang="en-US" sz="2800" dirty="0" smtClean="0"/>
              <a:t>Small value of pulse pressure</a:t>
            </a:r>
          </a:p>
          <a:p>
            <a:r>
              <a:rPr lang="en-US" sz="2800" dirty="0" smtClean="0"/>
              <a:t>Peripheral vasoconstriction:</a:t>
            </a:r>
          </a:p>
          <a:p>
            <a:r>
              <a:rPr lang="en-US" sz="2800" dirty="0" smtClean="0"/>
              <a:t>Skin is pale and cool</a:t>
            </a:r>
          </a:p>
          <a:p>
            <a:r>
              <a:rPr lang="en-US" sz="2800" dirty="0" smtClean="0"/>
              <a:t>Behavioral changes</a:t>
            </a:r>
          </a:p>
          <a:p>
            <a:pPr marL="0" indent="0" algn="l">
              <a:buFont typeface="Wingdings" pitchFamily="2" charset="2"/>
              <a:buChar char="q"/>
            </a:pPr>
            <a:r>
              <a:rPr lang="en-US" sz="2800" dirty="0" smtClean="0"/>
              <a:t>Volume </a:t>
            </a:r>
            <a:r>
              <a:rPr lang="en-US" sz="2800" dirty="0" smtClean="0"/>
              <a:t>resuscitation with </a:t>
            </a:r>
            <a:r>
              <a:rPr lang="en-US" sz="2800" i="1" dirty="0" smtClean="0">
                <a:solidFill>
                  <a:schemeClr val="tx1"/>
                </a:solidFill>
              </a:rPr>
              <a:t>crystalloids</a:t>
            </a:r>
            <a:r>
              <a:rPr lang="en-US" sz="2800" dirty="0" smtClean="0"/>
              <a:t> (Saline solution or Lactated Ringer's solution) is all that is typically required.</a:t>
            </a:r>
            <a:endParaRPr lang="ar-JO" sz="2800" dirty="0"/>
          </a:p>
        </p:txBody>
      </p:sp>
    </p:spTree>
    <p:extLst>
      <p:ext uri="{BB962C8B-B14F-4D97-AF65-F5344CB8AC3E}">
        <p14:creationId xmlns:p14="http://schemas.microsoft.com/office/powerpoint/2010/main" xmlns="" val="358300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91264" cy="6240756"/>
          </a:xfrm>
        </p:spPr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3) Class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III Hemorrhage </a:t>
            </a:r>
            <a:r>
              <a:rPr lang="en-US" sz="2400" dirty="0" smtClean="0"/>
              <a:t>involves loss of </a:t>
            </a:r>
            <a:r>
              <a:rPr lang="en-US" sz="2400" b="1" dirty="0" smtClean="0"/>
              <a:t>30-40% </a:t>
            </a:r>
            <a:r>
              <a:rPr lang="en-US" sz="2400" dirty="0" smtClean="0"/>
              <a:t>of circulating blood volume. </a:t>
            </a:r>
            <a:endParaRPr lang="en-US" sz="2400" dirty="0" smtClean="0"/>
          </a:p>
          <a:p>
            <a:pPr marL="0" indent="0" algn="l">
              <a:buNone/>
            </a:pPr>
            <a:endParaRPr lang="en-US" sz="2400" dirty="0" smtClean="0"/>
          </a:p>
          <a:p>
            <a:pPr marL="0" indent="0" algn="l">
              <a:buFont typeface="Courier New" pitchFamily="49" charset="0"/>
              <a:buChar char="o"/>
            </a:pPr>
            <a:r>
              <a:rPr lang="en-US" sz="2400" dirty="0" smtClean="0"/>
              <a:t>Blood Pressure drops</a:t>
            </a:r>
          </a:p>
          <a:p>
            <a:pPr marL="0" indent="0" algn="l">
              <a:buFont typeface="Courier New" pitchFamily="49" charset="0"/>
              <a:buChar char="o"/>
            </a:pPr>
            <a:r>
              <a:rPr lang="en-US" sz="2400" dirty="0" smtClean="0"/>
              <a:t>Heart Rate increases</a:t>
            </a:r>
          </a:p>
          <a:p>
            <a:pPr marL="0" indent="0" algn="l">
              <a:buFont typeface="Courier New" pitchFamily="49" charset="0"/>
              <a:buChar char="o"/>
            </a:pPr>
            <a:r>
              <a:rPr lang="en-US" sz="2400" dirty="0" smtClean="0"/>
              <a:t>Peripheral </a:t>
            </a:r>
            <a:r>
              <a:rPr lang="en-US" sz="2400" dirty="0" err="1" smtClean="0"/>
              <a:t>hypoperfusion</a:t>
            </a:r>
            <a:r>
              <a:rPr lang="en-US" sz="2400" dirty="0" smtClean="0"/>
              <a:t> (shock), such as capillary </a:t>
            </a:r>
            <a:r>
              <a:rPr lang="en-US" sz="2400" dirty="0" smtClean="0"/>
              <a:t>	refill </a:t>
            </a:r>
            <a:r>
              <a:rPr lang="en-US" sz="2400" dirty="0" smtClean="0"/>
              <a:t>worsens, and the mental status worsens.</a:t>
            </a:r>
          </a:p>
          <a:p>
            <a:pPr marL="0" indent="0" algn="l">
              <a:buFont typeface="Courier New" pitchFamily="49" charset="0"/>
              <a:buChar char="o"/>
            </a:pPr>
            <a:r>
              <a:rPr lang="en-US" sz="2400" dirty="0" smtClean="0"/>
              <a:t>Fluid </a:t>
            </a:r>
            <a:r>
              <a:rPr lang="en-US" sz="2400" dirty="0" smtClean="0"/>
              <a:t>resuscitation with crystalloid and blood transfusion are usually necessary.</a:t>
            </a:r>
          </a:p>
          <a:p>
            <a:pPr marL="0" indent="0" algn="l">
              <a:buNone/>
            </a:pPr>
            <a:endParaRPr lang="en-US" sz="2400" dirty="0"/>
          </a:p>
          <a:p>
            <a:pPr marL="0" indent="0" algn="l"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4) Class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IV Hemorrhage </a:t>
            </a:r>
            <a:r>
              <a:rPr lang="en-US" sz="2400" dirty="0" smtClean="0"/>
              <a:t>involves loss of </a:t>
            </a:r>
            <a:r>
              <a:rPr lang="en-US" sz="2400" b="1" dirty="0" smtClean="0"/>
              <a:t>&gt;40% </a:t>
            </a:r>
            <a:r>
              <a:rPr lang="en-US" sz="2400" dirty="0" smtClean="0"/>
              <a:t>of circulating blood volume.</a:t>
            </a:r>
          </a:p>
          <a:p>
            <a:pPr marL="0" indent="0">
              <a:buFont typeface="Wingdings" pitchFamily="2" charset="2"/>
              <a:buChar char="ü"/>
            </a:pPr>
            <a:r>
              <a:rPr lang="en-US" sz="2600" dirty="0" smtClean="0"/>
              <a:t>The patient may feel dizzy, faint, nauseated, or very thirsty</a:t>
            </a:r>
            <a:endParaRPr lang="ar-JO" sz="2600" dirty="0" smtClean="0"/>
          </a:p>
          <a:p>
            <a:pPr marL="0" indent="0" algn="l">
              <a:buFont typeface="Wingdings" pitchFamily="2" charset="2"/>
              <a:buChar char="ü"/>
            </a:pPr>
            <a:r>
              <a:rPr lang="en-US" sz="2600" dirty="0" smtClean="0"/>
              <a:t>Aggressive </a:t>
            </a:r>
            <a:r>
              <a:rPr lang="en-US" sz="2600" dirty="0" smtClean="0"/>
              <a:t>resuscitation is required to prevent </a:t>
            </a:r>
            <a:r>
              <a:rPr lang="en-US" sz="2600" dirty="0" smtClean="0"/>
              <a:t>death</a:t>
            </a:r>
          </a:p>
          <a:p>
            <a:pPr marL="0" indent="0" algn="l">
              <a:buFont typeface="Wingdings" pitchFamily="2" charset="2"/>
              <a:buChar char="ü"/>
            </a:pPr>
            <a:endParaRPr lang="ar-JO" sz="2600" dirty="0"/>
          </a:p>
        </p:txBody>
      </p:sp>
    </p:spTree>
    <p:extLst>
      <p:ext uri="{BB962C8B-B14F-4D97-AF65-F5344CB8AC3E}">
        <p14:creationId xmlns:p14="http://schemas.microsoft.com/office/powerpoint/2010/main" xmlns="" val="80765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2285992"/>
            <a:ext cx="8229600" cy="3162118"/>
          </a:xfrm>
        </p:spPr>
        <p:txBody>
          <a:bodyPr>
            <a:normAutofit lnSpcReduction="10000"/>
          </a:bodyPr>
          <a:lstStyle/>
          <a:p>
            <a:pPr marL="0" indent="0">
              <a:buFont typeface="Wingdings" pitchFamily="2" charset="2"/>
              <a:buChar char="Ø"/>
            </a:pPr>
            <a:r>
              <a:rPr lang="en-US" sz="4000" dirty="0" smtClean="0"/>
              <a:t>Traumatic </a:t>
            </a:r>
            <a:r>
              <a:rPr lang="en-US" sz="4000" dirty="0" smtClean="0"/>
              <a:t>Injury</a:t>
            </a:r>
            <a:endParaRPr lang="en-US" sz="4000" dirty="0" smtClean="0"/>
          </a:p>
          <a:p>
            <a:pPr marL="0" indent="0">
              <a:buFont typeface="Wingdings" pitchFamily="2" charset="2"/>
              <a:buChar char="Ø"/>
            </a:pPr>
            <a:endParaRPr lang="en-US" sz="4000" dirty="0" smtClean="0"/>
          </a:p>
          <a:p>
            <a:pPr marL="0" indent="0">
              <a:buFont typeface="Wingdings" pitchFamily="2" charset="2"/>
              <a:buChar char="Ø"/>
            </a:pPr>
            <a:r>
              <a:rPr lang="en-US" sz="4000" dirty="0" smtClean="0"/>
              <a:t>Medical </a:t>
            </a:r>
            <a:r>
              <a:rPr lang="en-US" sz="4000" dirty="0" smtClean="0"/>
              <a:t>conditions</a:t>
            </a:r>
            <a:endParaRPr lang="en-US" sz="4000" dirty="0" smtClean="0"/>
          </a:p>
          <a:p>
            <a:pPr marL="0" indent="0">
              <a:buFont typeface="Wingdings" pitchFamily="2" charset="2"/>
              <a:buChar char="Ø"/>
            </a:pPr>
            <a:endParaRPr lang="en-US" sz="4000" dirty="0"/>
          </a:p>
          <a:p>
            <a:pPr marL="0" indent="0">
              <a:buFont typeface="Wingdings" pitchFamily="2" charset="2"/>
              <a:buChar char="Ø"/>
            </a:pPr>
            <a:r>
              <a:rPr lang="en-US" sz="4000" dirty="0" smtClean="0"/>
              <a:t>During surgeries </a:t>
            </a:r>
            <a:endParaRPr lang="ar-JO" sz="4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Causes of blood loss</a:t>
            </a:r>
            <a:endParaRPr lang="ar-JO" dirty="0"/>
          </a:p>
        </p:txBody>
      </p:sp>
    </p:spTree>
    <p:extLst>
      <p:ext uri="{BB962C8B-B14F-4D97-AF65-F5344CB8AC3E}">
        <p14:creationId xmlns:p14="http://schemas.microsoft.com/office/powerpoint/2010/main" xmlns="" val="190361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700</TotalTime>
  <Words>1219</Words>
  <Application>Microsoft Office PowerPoint</Application>
  <PresentationFormat>On-screen Show (4:3)</PresentationFormat>
  <Paragraphs>178</Paragraphs>
  <Slides>29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Concourse</vt:lpstr>
      <vt:lpstr>BLOOD TRANSFUSION</vt:lpstr>
      <vt:lpstr>Blood Volume </vt:lpstr>
      <vt:lpstr>Factors affecting Blood Volume</vt:lpstr>
      <vt:lpstr>Slide 4</vt:lpstr>
      <vt:lpstr>Slide 5</vt:lpstr>
      <vt:lpstr>Classification of blood loss</vt:lpstr>
      <vt:lpstr>Slide 7</vt:lpstr>
      <vt:lpstr>Slide 8</vt:lpstr>
      <vt:lpstr>Causes of blood loss</vt:lpstr>
      <vt:lpstr>Blood transfusion</vt:lpstr>
      <vt:lpstr>Blood transfusion indications </vt:lpstr>
      <vt:lpstr>Indications of blood transfusion can be summed up as:</vt:lpstr>
      <vt:lpstr>Procedure of Blood transfusion</vt:lpstr>
      <vt:lpstr>Slide 14</vt:lpstr>
      <vt:lpstr>Blood products </vt:lpstr>
      <vt:lpstr>Slide 16</vt:lpstr>
      <vt:lpstr>Slide 17</vt:lpstr>
      <vt:lpstr>Slide 18</vt:lpstr>
      <vt:lpstr>Slide 19</vt:lpstr>
      <vt:lpstr>Slide 20</vt:lpstr>
      <vt:lpstr>Complications of blood transfusion </vt:lpstr>
      <vt:lpstr>Slide 22</vt:lpstr>
      <vt:lpstr>Slide 23</vt:lpstr>
      <vt:lpstr>Slide 24</vt:lpstr>
      <vt:lpstr>Slide 25</vt:lpstr>
      <vt:lpstr>Slide 26</vt:lpstr>
      <vt:lpstr>Slide 27</vt:lpstr>
      <vt:lpstr>Massive blood transfusion </vt:lpstr>
      <vt:lpstr>Complication of massive blood transfusion </vt:lpstr>
    </vt:vector>
  </TitlesOfParts>
  <Company>http://www.yarob.net/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Blood transfusion</dc:title>
  <dc:creator>none</dc:creator>
  <cp:lastModifiedBy>Waseem</cp:lastModifiedBy>
  <cp:revision>53</cp:revision>
  <dcterms:created xsi:type="dcterms:W3CDTF">2011-10-23T15:27:37Z</dcterms:created>
  <dcterms:modified xsi:type="dcterms:W3CDTF">2012-01-15T22:52:12Z</dcterms:modified>
</cp:coreProperties>
</file>